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16"/>
  </p:notesMasterIdLst>
  <p:sldIdLst>
    <p:sldId id="256" r:id="rId3"/>
    <p:sldId id="1043" r:id="rId4"/>
    <p:sldId id="1044" r:id="rId5"/>
    <p:sldId id="1045" r:id="rId6"/>
    <p:sldId id="1046" r:id="rId7"/>
    <p:sldId id="1051" r:id="rId8"/>
    <p:sldId id="1052" r:id="rId9"/>
    <p:sldId id="1047" r:id="rId10"/>
    <p:sldId id="1048" r:id="rId11"/>
    <p:sldId id="1049" r:id="rId12"/>
    <p:sldId id="1050" r:id="rId13"/>
    <p:sldId id="1053" r:id="rId14"/>
    <p:sldId id="1054" r:id="rId15"/>
  </p:sldIdLst>
  <p:sldSz cx="9144000" cy="5715000" type="screen16x10"/>
  <p:notesSz cx="6858000" cy="9144000"/>
  <p:embeddedFontLst>
    <p:embeddedFont>
      <p:font typeface="Asap SemiBold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Spectral" panose="020B0604020202020204" charset="0"/>
      <p:regular r:id="rId29"/>
      <p:bold r:id="rId30"/>
      <p:italic r:id="rId31"/>
      <p:boldItalic r:id="rId32"/>
    </p:embeddedFont>
    <p:embeddedFont>
      <p:font typeface="Spectral Medium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7" roundtripDataSignature="AMtx7mh8KxVtUSAK5sXbsV+SPs0uMItB2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UHAYOUN Anna" initials="OA" lastIdx="28" clrIdx="0">
    <p:extLst>
      <p:ext uri="{19B8F6BF-5375-455C-9EA6-DF929625EA0E}">
        <p15:presenceInfo xmlns:p15="http://schemas.microsoft.com/office/powerpoint/2012/main" userId="S-1-5-21-2043104406-512064258-1538882281-273109" providerId="AD"/>
      </p:ext>
    </p:extLst>
  </p:cmAuthor>
  <p:cmAuthor id="2" name="OUHAYOUN Anna" initials="" lastIdx="17" clrIdx="1"/>
  <p:cmAuthor id="3" name="esther spindler" initials="" lastIdx="1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9" autoAdjust="0"/>
    <p:restoredTop sz="94162" autoAdjust="0"/>
  </p:normalViewPr>
  <p:slideViewPr>
    <p:cSldViewPr snapToGrid="0">
      <p:cViewPr varScale="1">
        <p:scale>
          <a:sx n="86" d="100"/>
          <a:sy n="86" d="100"/>
        </p:scale>
        <p:origin x="788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79" Type="http://schemas.openxmlformats.org/officeDocument/2006/relationships/presProps" Target="presProps.xml"/><Relationship Id="rId18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17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8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177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180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000" b="1" i="0" u="none" strike="noStrike" kern="1200" cap="none" spc="150" baseline="0" dirty="0" err="1" smtClean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pPr>
            <a:r>
              <a:rPr lang="en-US" sz="1000" b="1" kern="800" cap="none" spc="0" baseline="0" dirty="0" err="1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rPr>
              <a:t>Filières</a:t>
            </a:r>
            <a:r>
              <a:rPr lang="en-US" sz="1000" b="1" kern="800" cap="none" spc="0" baseline="0" dirty="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rPr>
              <a:t>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1" i="0" u="none" strike="noStrike" kern="1200" cap="none" spc="150" baseline="0" dirty="0" err="1" smtClean="0">
              <a:solidFill>
                <a:schemeClr val="tx1"/>
              </a:solidFill>
              <a:latin typeface="Marianne" panose="02000000000000000000" pitchFamily="2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Filières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2B7A-4D8A-916E-D078E047AD7A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2B7A-4D8A-916E-D078E047AD7A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2B7A-4D8A-916E-D078E047AD7A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2B7A-4D8A-916E-D078E047AD7A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2B7A-4D8A-916E-D078E047AD7A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2B7A-4D8A-916E-D078E047AD7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494C2D90-3F55-4062-B9A6-D6C46ECDC008}" type="PERCENTAGE">
                      <a:rPr lang="en-US" baseline="0"/>
                      <a:pPr/>
                      <a:t>[POURCENTAGE]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B7A-4D8A-916E-D078E047AD7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B5686AE-8F2F-4858-85F7-00C49B4C3ECA}" type="PERCENTAGE">
                      <a:rPr lang="en-US" baseline="0" smtClean="0"/>
                      <a:pPr/>
                      <a:t>[POURCENTAGE]</a:t>
                    </a:fld>
                    <a:endParaRPr lang="fr-FR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B7A-4D8A-916E-D078E047AD7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43F3C52-1DF5-40F7-9F78-D2F2CB47ADA4}" type="PERCENTAGE">
                      <a:rPr lang="en-US" baseline="0" smtClean="0"/>
                      <a:pPr/>
                      <a:t>[POURCENTAGE]</a:t>
                    </a:fld>
                    <a:endParaRPr lang="fr-FR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B7A-4D8A-916E-D078E047AD7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3CBD21F-D3FD-43FB-9773-34A411EFB041}" type="PERCENTAGE">
                      <a:rPr lang="en-US" baseline="0" smtClean="0"/>
                      <a:pPr/>
                      <a:t>[POURCENTAGE]</a:t>
                    </a:fld>
                    <a:endParaRPr lang="fr-FR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B7A-4D8A-916E-D078E047AD7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233FA9E2-63C0-4BFC-818E-E02A05C368D3}" type="PERCENTAGE">
                      <a:rPr lang="en-US" baseline="0"/>
                      <a:pPr/>
                      <a:t>[POURCENTAGE]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B7A-4D8A-916E-D078E047AD7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288361C-4965-4CE9-AFF5-000E1D7141CC}" type="PERCENTAGE">
                      <a:rPr lang="en-US" baseline="0" smtClean="0"/>
                      <a:pPr/>
                      <a:t>[POURCENTAGE]</a:t>
                    </a:fld>
                    <a:endParaRPr lang="fr-FR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B7A-4D8A-916E-D078E047A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arianne" panose="020000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Automobile</c:v>
                </c:pt>
                <c:pt idx="1">
                  <c:v>Agroalimentaire</c:v>
                </c:pt>
                <c:pt idx="2">
                  <c:v>Construction</c:v>
                </c:pt>
                <c:pt idx="3">
                  <c:v>Métallurgie</c:v>
                </c:pt>
                <c:pt idx="4">
                  <c:v>Aéronautique</c:v>
                </c:pt>
                <c:pt idx="5">
                  <c:v>Autres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452</c:v>
                </c:pt>
                <c:pt idx="1">
                  <c:v>339</c:v>
                </c:pt>
                <c:pt idx="2">
                  <c:v>294</c:v>
                </c:pt>
                <c:pt idx="3">
                  <c:v>283</c:v>
                </c:pt>
                <c:pt idx="4">
                  <c:v>213</c:v>
                </c:pt>
                <c:pt idx="5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7A-4D8A-916E-D078E047AD7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arianne" panose="02000000000000000000" pitchFamily="2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Marianne" panose="02000000000000000000" pitchFamily="2" charset="0"/>
        </a:defRPr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4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2F8CF-B5B7-9CDF-14C9-B1046DC0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>
            <a:extLst>
              <a:ext uri="{FF2B5EF4-FFF2-40B4-BE49-F238E27FC236}">
                <a16:creationId xmlns:a16="http://schemas.microsoft.com/office/drawing/2014/main" id="{B9198441-9FC6-8FD1-323B-005EDE3B6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2">
            <a:extLst>
              <a:ext uri="{FF2B5EF4-FFF2-40B4-BE49-F238E27FC236}">
                <a16:creationId xmlns:a16="http://schemas.microsoft.com/office/drawing/2014/main" id="{A40A0811-D89B-1698-AD40-6A203A60079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>
            <a:extLst>
              <a:ext uri="{FF2B5EF4-FFF2-40B4-BE49-F238E27FC236}">
                <a16:creationId xmlns:a16="http://schemas.microsoft.com/office/drawing/2014/main" id="{92E7E9C7-2D6E-0F48-E47F-0E05B3452C92}"/>
              </a:ext>
            </a:extLst>
          </p:cNvPr>
          <p:cNvSpPr>
            <a:spLocks noGrp="1"/>
          </p:cNvSpPr>
          <p:nvPr>
            <p:ph type="sldNum" idx="9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2438280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  <a:defRPr lang="fr-FR" sz="48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2438280" rtl="0" eaLnBrk="1" fontAlgn="auto" latinLnBrk="0" hangingPunct="1">
              <a:lnSpc>
                <a:spcPct val="90000"/>
              </a:lnSpc>
              <a:spcBef>
                <a:spcPts val="45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E139386-909F-45EE-A4CB-E0B8B87D9540}" type="slidenum">
              <a:rPr kumimoji="0" lang="fr-FR" sz="4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2438280" rtl="0" eaLnBrk="1" fontAlgn="auto" latinLnBrk="0" hangingPunct="1">
                <a:lnSpc>
                  <a:spcPct val="90000"/>
                </a:lnSpc>
                <a:spcBef>
                  <a:spcPts val="45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10</a:t>
            </a:fld>
            <a:endParaRPr kumimoji="0" lang="fr-FR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852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2F8CF-B5B7-9CDF-14C9-B1046DC0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>
            <a:extLst>
              <a:ext uri="{FF2B5EF4-FFF2-40B4-BE49-F238E27FC236}">
                <a16:creationId xmlns:a16="http://schemas.microsoft.com/office/drawing/2014/main" id="{B9198441-9FC6-8FD1-323B-005EDE3B6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2">
            <a:extLst>
              <a:ext uri="{FF2B5EF4-FFF2-40B4-BE49-F238E27FC236}">
                <a16:creationId xmlns:a16="http://schemas.microsoft.com/office/drawing/2014/main" id="{A40A0811-D89B-1698-AD40-6A203A60079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>
            <a:extLst>
              <a:ext uri="{FF2B5EF4-FFF2-40B4-BE49-F238E27FC236}">
                <a16:creationId xmlns:a16="http://schemas.microsoft.com/office/drawing/2014/main" id="{92E7E9C7-2D6E-0F48-E47F-0E05B3452C92}"/>
              </a:ext>
            </a:extLst>
          </p:cNvPr>
          <p:cNvSpPr>
            <a:spLocks noGrp="1"/>
          </p:cNvSpPr>
          <p:nvPr>
            <p:ph type="sldNum" idx="9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2438280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  <a:defRPr lang="fr-FR" sz="48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2438280" rtl="0" eaLnBrk="1" fontAlgn="auto" latinLnBrk="0" hangingPunct="1">
              <a:lnSpc>
                <a:spcPct val="90000"/>
              </a:lnSpc>
              <a:spcBef>
                <a:spcPts val="45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E139386-909F-45EE-A4CB-E0B8B87D9540}" type="slidenum">
              <a:rPr kumimoji="0" lang="fr-FR" sz="4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2438280" rtl="0" eaLnBrk="1" fontAlgn="auto" latinLnBrk="0" hangingPunct="1">
                <a:lnSpc>
                  <a:spcPct val="90000"/>
                </a:lnSpc>
                <a:spcBef>
                  <a:spcPts val="45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11</a:t>
            </a:fld>
            <a:endParaRPr kumimoji="0" lang="fr-FR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16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2F8CF-B5B7-9CDF-14C9-B1046DC0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>
            <a:extLst>
              <a:ext uri="{FF2B5EF4-FFF2-40B4-BE49-F238E27FC236}">
                <a16:creationId xmlns:a16="http://schemas.microsoft.com/office/drawing/2014/main" id="{B9198441-9FC6-8FD1-323B-005EDE3B6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2">
            <a:extLst>
              <a:ext uri="{FF2B5EF4-FFF2-40B4-BE49-F238E27FC236}">
                <a16:creationId xmlns:a16="http://schemas.microsoft.com/office/drawing/2014/main" id="{A40A0811-D89B-1698-AD40-6A203A60079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>
            <a:extLst>
              <a:ext uri="{FF2B5EF4-FFF2-40B4-BE49-F238E27FC236}">
                <a16:creationId xmlns:a16="http://schemas.microsoft.com/office/drawing/2014/main" id="{92E7E9C7-2D6E-0F48-E47F-0E05B3452C92}"/>
              </a:ext>
            </a:extLst>
          </p:cNvPr>
          <p:cNvSpPr>
            <a:spLocks noGrp="1"/>
          </p:cNvSpPr>
          <p:nvPr>
            <p:ph type="sldNum" idx="9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2438280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  <a:defRPr lang="fr-FR" sz="48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2438280" rtl="0" eaLnBrk="1" fontAlgn="auto" latinLnBrk="0" hangingPunct="1">
              <a:lnSpc>
                <a:spcPct val="90000"/>
              </a:lnSpc>
              <a:spcBef>
                <a:spcPts val="45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E139386-909F-45EE-A4CB-E0B8B87D9540}" type="slidenum">
              <a:rPr kumimoji="0" lang="fr-FR" sz="4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2438280" rtl="0" eaLnBrk="1" fontAlgn="auto" latinLnBrk="0" hangingPunct="1">
                <a:lnSpc>
                  <a:spcPct val="90000"/>
                </a:lnSpc>
                <a:spcBef>
                  <a:spcPts val="45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12</a:t>
            </a:fld>
            <a:endParaRPr kumimoji="0" lang="fr-FR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894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2F8CF-B5B7-9CDF-14C9-B1046DC0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>
            <a:extLst>
              <a:ext uri="{FF2B5EF4-FFF2-40B4-BE49-F238E27FC236}">
                <a16:creationId xmlns:a16="http://schemas.microsoft.com/office/drawing/2014/main" id="{B9198441-9FC6-8FD1-323B-005EDE3B6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2">
            <a:extLst>
              <a:ext uri="{FF2B5EF4-FFF2-40B4-BE49-F238E27FC236}">
                <a16:creationId xmlns:a16="http://schemas.microsoft.com/office/drawing/2014/main" id="{A40A0811-D89B-1698-AD40-6A203A60079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>
            <a:extLst>
              <a:ext uri="{FF2B5EF4-FFF2-40B4-BE49-F238E27FC236}">
                <a16:creationId xmlns:a16="http://schemas.microsoft.com/office/drawing/2014/main" id="{92E7E9C7-2D6E-0F48-E47F-0E05B3452C92}"/>
              </a:ext>
            </a:extLst>
          </p:cNvPr>
          <p:cNvSpPr>
            <a:spLocks noGrp="1"/>
          </p:cNvSpPr>
          <p:nvPr>
            <p:ph type="sldNum" idx="9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2438280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  <a:defRPr lang="fr-FR" sz="48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2438280" rtl="0" eaLnBrk="1" fontAlgn="auto" latinLnBrk="0" hangingPunct="1">
              <a:lnSpc>
                <a:spcPct val="90000"/>
              </a:lnSpc>
              <a:spcBef>
                <a:spcPts val="45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E139386-909F-45EE-A4CB-E0B8B87D9540}" type="slidenum">
              <a:rPr kumimoji="0" lang="fr-FR" sz="4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2438280" rtl="0" eaLnBrk="1" fontAlgn="auto" latinLnBrk="0" hangingPunct="1">
                <a:lnSpc>
                  <a:spcPct val="90000"/>
                </a:lnSpc>
                <a:spcBef>
                  <a:spcPts val="45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13</a:t>
            </a:fld>
            <a:endParaRPr kumimoji="0" lang="fr-FR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2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2F8CF-B5B7-9CDF-14C9-B1046DC0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>
            <a:extLst>
              <a:ext uri="{FF2B5EF4-FFF2-40B4-BE49-F238E27FC236}">
                <a16:creationId xmlns:a16="http://schemas.microsoft.com/office/drawing/2014/main" id="{B9198441-9FC6-8FD1-323B-005EDE3B6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2">
            <a:extLst>
              <a:ext uri="{FF2B5EF4-FFF2-40B4-BE49-F238E27FC236}">
                <a16:creationId xmlns:a16="http://schemas.microsoft.com/office/drawing/2014/main" id="{A40A0811-D89B-1698-AD40-6A203A60079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>
            <a:extLst>
              <a:ext uri="{FF2B5EF4-FFF2-40B4-BE49-F238E27FC236}">
                <a16:creationId xmlns:a16="http://schemas.microsoft.com/office/drawing/2014/main" id="{92E7E9C7-2D6E-0F48-E47F-0E05B3452C92}"/>
              </a:ext>
            </a:extLst>
          </p:cNvPr>
          <p:cNvSpPr>
            <a:spLocks noGrp="1"/>
          </p:cNvSpPr>
          <p:nvPr>
            <p:ph type="sldNum" idx="9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2438280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  <a:defRPr lang="fr-FR" sz="48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2438280" rtl="0" eaLnBrk="1" fontAlgn="auto" latinLnBrk="0" hangingPunct="1">
              <a:lnSpc>
                <a:spcPct val="90000"/>
              </a:lnSpc>
              <a:spcBef>
                <a:spcPts val="45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E139386-909F-45EE-A4CB-E0B8B87D9540}" type="slidenum">
              <a:rPr kumimoji="0" lang="fr-FR" sz="4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2438280" rtl="0" eaLnBrk="1" fontAlgn="auto" latinLnBrk="0" hangingPunct="1">
                <a:lnSpc>
                  <a:spcPct val="90000"/>
                </a:lnSpc>
                <a:spcBef>
                  <a:spcPts val="45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2</a:t>
            </a:fld>
            <a:endParaRPr kumimoji="0" lang="fr-FR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16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2F8CF-B5B7-9CDF-14C9-B1046DC0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>
            <a:extLst>
              <a:ext uri="{FF2B5EF4-FFF2-40B4-BE49-F238E27FC236}">
                <a16:creationId xmlns:a16="http://schemas.microsoft.com/office/drawing/2014/main" id="{B9198441-9FC6-8FD1-323B-005EDE3B6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2">
            <a:extLst>
              <a:ext uri="{FF2B5EF4-FFF2-40B4-BE49-F238E27FC236}">
                <a16:creationId xmlns:a16="http://schemas.microsoft.com/office/drawing/2014/main" id="{A40A0811-D89B-1698-AD40-6A203A60079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>
            <a:extLst>
              <a:ext uri="{FF2B5EF4-FFF2-40B4-BE49-F238E27FC236}">
                <a16:creationId xmlns:a16="http://schemas.microsoft.com/office/drawing/2014/main" id="{92E7E9C7-2D6E-0F48-E47F-0E05B3452C92}"/>
              </a:ext>
            </a:extLst>
          </p:cNvPr>
          <p:cNvSpPr>
            <a:spLocks noGrp="1"/>
          </p:cNvSpPr>
          <p:nvPr>
            <p:ph type="sldNum" idx="9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2438280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  <a:defRPr lang="fr-FR" sz="48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2438280" rtl="0" eaLnBrk="1" fontAlgn="auto" latinLnBrk="0" hangingPunct="1">
              <a:lnSpc>
                <a:spcPct val="90000"/>
              </a:lnSpc>
              <a:spcBef>
                <a:spcPts val="45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E139386-909F-45EE-A4CB-E0B8B87D9540}" type="slidenum">
              <a:rPr kumimoji="0" lang="fr-FR" sz="4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2438280" rtl="0" eaLnBrk="1" fontAlgn="auto" latinLnBrk="0" hangingPunct="1">
                <a:lnSpc>
                  <a:spcPct val="90000"/>
                </a:lnSpc>
                <a:spcBef>
                  <a:spcPts val="45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3</a:t>
            </a:fld>
            <a:endParaRPr kumimoji="0" lang="fr-FR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74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2F8CF-B5B7-9CDF-14C9-B1046DC0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>
            <a:extLst>
              <a:ext uri="{FF2B5EF4-FFF2-40B4-BE49-F238E27FC236}">
                <a16:creationId xmlns:a16="http://schemas.microsoft.com/office/drawing/2014/main" id="{B9198441-9FC6-8FD1-323B-005EDE3B6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2">
            <a:extLst>
              <a:ext uri="{FF2B5EF4-FFF2-40B4-BE49-F238E27FC236}">
                <a16:creationId xmlns:a16="http://schemas.microsoft.com/office/drawing/2014/main" id="{A40A0811-D89B-1698-AD40-6A203A60079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>
            <a:extLst>
              <a:ext uri="{FF2B5EF4-FFF2-40B4-BE49-F238E27FC236}">
                <a16:creationId xmlns:a16="http://schemas.microsoft.com/office/drawing/2014/main" id="{92E7E9C7-2D6E-0F48-E47F-0E05B3452C92}"/>
              </a:ext>
            </a:extLst>
          </p:cNvPr>
          <p:cNvSpPr>
            <a:spLocks noGrp="1"/>
          </p:cNvSpPr>
          <p:nvPr>
            <p:ph type="sldNum" idx="9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2438280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  <a:defRPr lang="fr-FR" sz="48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2438280" rtl="0" eaLnBrk="1" fontAlgn="auto" latinLnBrk="0" hangingPunct="1">
              <a:lnSpc>
                <a:spcPct val="90000"/>
              </a:lnSpc>
              <a:spcBef>
                <a:spcPts val="45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E139386-909F-45EE-A4CB-E0B8B87D9540}" type="slidenum">
              <a:rPr kumimoji="0" lang="fr-FR" sz="4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2438280" rtl="0" eaLnBrk="1" fontAlgn="auto" latinLnBrk="0" hangingPunct="1">
                <a:lnSpc>
                  <a:spcPct val="90000"/>
                </a:lnSpc>
                <a:spcBef>
                  <a:spcPts val="45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4</a:t>
            </a:fld>
            <a:endParaRPr kumimoji="0" lang="fr-FR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23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2F8CF-B5B7-9CDF-14C9-B1046DC0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>
            <a:extLst>
              <a:ext uri="{FF2B5EF4-FFF2-40B4-BE49-F238E27FC236}">
                <a16:creationId xmlns:a16="http://schemas.microsoft.com/office/drawing/2014/main" id="{B9198441-9FC6-8FD1-323B-005EDE3B6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2">
            <a:extLst>
              <a:ext uri="{FF2B5EF4-FFF2-40B4-BE49-F238E27FC236}">
                <a16:creationId xmlns:a16="http://schemas.microsoft.com/office/drawing/2014/main" id="{A40A0811-D89B-1698-AD40-6A203A60079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>
            <a:extLst>
              <a:ext uri="{FF2B5EF4-FFF2-40B4-BE49-F238E27FC236}">
                <a16:creationId xmlns:a16="http://schemas.microsoft.com/office/drawing/2014/main" id="{92E7E9C7-2D6E-0F48-E47F-0E05B3452C92}"/>
              </a:ext>
            </a:extLst>
          </p:cNvPr>
          <p:cNvSpPr>
            <a:spLocks noGrp="1"/>
          </p:cNvSpPr>
          <p:nvPr>
            <p:ph type="sldNum" idx="9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2438280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  <a:defRPr lang="fr-FR" sz="48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2438280" rtl="0" eaLnBrk="1" fontAlgn="auto" latinLnBrk="0" hangingPunct="1">
              <a:lnSpc>
                <a:spcPct val="90000"/>
              </a:lnSpc>
              <a:spcBef>
                <a:spcPts val="45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E139386-909F-45EE-A4CB-E0B8B87D9540}" type="slidenum">
              <a:rPr kumimoji="0" lang="fr-FR" sz="4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2438280" rtl="0" eaLnBrk="1" fontAlgn="auto" latinLnBrk="0" hangingPunct="1">
                <a:lnSpc>
                  <a:spcPct val="90000"/>
                </a:lnSpc>
                <a:spcBef>
                  <a:spcPts val="45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5</a:t>
            </a:fld>
            <a:endParaRPr kumimoji="0" lang="fr-FR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285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2F8CF-B5B7-9CDF-14C9-B1046DC0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>
            <a:extLst>
              <a:ext uri="{FF2B5EF4-FFF2-40B4-BE49-F238E27FC236}">
                <a16:creationId xmlns:a16="http://schemas.microsoft.com/office/drawing/2014/main" id="{B9198441-9FC6-8FD1-323B-005EDE3B6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2">
            <a:extLst>
              <a:ext uri="{FF2B5EF4-FFF2-40B4-BE49-F238E27FC236}">
                <a16:creationId xmlns:a16="http://schemas.microsoft.com/office/drawing/2014/main" id="{A40A0811-D89B-1698-AD40-6A203A60079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>
            <a:extLst>
              <a:ext uri="{FF2B5EF4-FFF2-40B4-BE49-F238E27FC236}">
                <a16:creationId xmlns:a16="http://schemas.microsoft.com/office/drawing/2014/main" id="{92E7E9C7-2D6E-0F48-E47F-0E05B3452C92}"/>
              </a:ext>
            </a:extLst>
          </p:cNvPr>
          <p:cNvSpPr>
            <a:spLocks noGrp="1"/>
          </p:cNvSpPr>
          <p:nvPr>
            <p:ph type="sldNum" idx="9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2438280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  <a:defRPr lang="fr-FR" sz="48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2438280" rtl="0" eaLnBrk="1" fontAlgn="auto" latinLnBrk="0" hangingPunct="1">
              <a:lnSpc>
                <a:spcPct val="90000"/>
              </a:lnSpc>
              <a:spcBef>
                <a:spcPts val="45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E139386-909F-45EE-A4CB-E0B8B87D9540}" type="slidenum">
              <a:rPr kumimoji="0" lang="fr-FR" sz="4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2438280" rtl="0" eaLnBrk="1" fontAlgn="auto" latinLnBrk="0" hangingPunct="1">
                <a:lnSpc>
                  <a:spcPct val="90000"/>
                </a:lnSpc>
                <a:spcBef>
                  <a:spcPts val="45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6</a:t>
            </a:fld>
            <a:endParaRPr kumimoji="0" lang="fr-FR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157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2F8CF-B5B7-9CDF-14C9-B1046DC0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>
            <a:extLst>
              <a:ext uri="{FF2B5EF4-FFF2-40B4-BE49-F238E27FC236}">
                <a16:creationId xmlns:a16="http://schemas.microsoft.com/office/drawing/2014/main" id="{B9198441-9FC6-8FD1-323B-005EDE3B6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2">
            <a:extLst>
              <a:ext uri="{FF2B5EF4-FFF2-40B4-BE49-F238E27FC236}">
                <a16:creationId xmlns:a16="http://schemas.microsoft.com/office/drawing/2014/main" id="{A40A0811-D89B-1698-AD40-6A203A60079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>
            <a:extLst>
              <a:ext uri="{FF2B5EF4-FFF2-40B4-BE49-F238E27FC236}">
                <a16:creationId xmlns:a16="http://schemas.microsoft.com/office/drawing/2014/main" id="{92E7E9C7-2D6E-0F48-E47F-0E05B3452C92}"/>
              </a:ext>
            </a:extLst>
          </p:cNvPr>
          <p:cNvSpPr>
            <a:spLocks noGrp="1"/>
          </p:cNvSpPr>
          <p:nvPr>
            <p:ph type="sldNum" idx="9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2438280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  <a:defRPr lang="fr-FR" sz="48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2438280" rtl="0" eaLnBrk="1" fontAlgn="auto" latinLnBrk="0" hangingPunct="1">
              <a:lnSpc>
                <a:spcPct val="90000"/>
              </a:lnSpc>
              <a:spcBef>
                <a:spcPts val="45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E139386-909F-45EE-A4CB-E0B8B87D9540}" type="slidenum">
              <a:rPr kumimoji="0" lang="fr-FR" sz="4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2438280" rtl="0" eaLnBrk="1" fontAlgn="auto" latinLnBrk="0" hangingPunct="1">
                <a:lnSpc>
                  <a:spcPct val="90000"/>
                </a:lnSpc>
                <a:spcBef>
                  <a:spcPts val="45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7</a:t>
            </a:fld>
            <a:endParaRPr kumimoji="0" lang="fr-FR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12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2F8CF-B5B7-9CDF-14C9-B1046DC0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>
            <a:extLst>
              <a:ext uri="{FF2B5EF4-FFF2-40B4-BE49-F238E27FC236}">
                <a16:creationId xmlns:a16="http://schemas.microsoft.com/office/drawing/2014/main" id="{B9198441-9FC6-8FD1-323B-005EDE3B6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2">
            <a:extLst>
              <a:ext uri="{FF2B5EF4-FFF2-40B4-BE49-F238E27FC236}">
                <a16:creationId xmlns:a16="http://schemas.microsoft.com/office/drawing/2014/main" id="{A40A0811-D89B-1698-AD40-6A203A60079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>
            <a:extLst>
              <a:ext uri="{FF2B5EF4-FFF2-40B4-BE49-F238E27FC236}">
                <a16:creationId xmlns:a16="http://schemas.microsoft.com/office/drawing/2014/main" id="{92E7E9C7-2D6E-0F48-E47F-0E05B3452C92}"/>
              </a:ext>
            </a:extLst>
          </p:cNvPr>
          <p:cNvSpPr>
            <a:spLocks noGrp="1"/>
          </p:cNvSpPr>
          <p:nvPr>
            <p:ph type="sldNum" idx="9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2438280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  <a:defRPr lang="fr-FR" sz="48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2438280" rtl="0" eaLnBrk="1" fontAlgn="auto" latinLnBrk="0" hangingPunct="1">
              <a:lnSpc>
                <a:spcPct val="90000"/>
              </a:lnSpc>
              <a:spcBef>
                <a:spcPts val="45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E139386-909F-45EE-A4CB-E0B8B87D9540}" type="slidenum">
              <a:rPr kumimoji="0" lang="fr-FR" sz="4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2438280" rtl="0" eaLnBrk="1" fontAlgn="auto" latinLnBrk="0" hangingPunct="1">
                <a:lnSpc>
                  <a:spcPct val="90000"/>
                </a:lnSpc>
                <a:spcBef>
                  <a:spcPts val="45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8</a:t>
            </a:fld>
            <a:endParaRPr kumimoji="0" lang="fr-FR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047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2F8CF-B5B7-9CDF-14C9-B1046DC0E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>
            <a:extLst>
              <a:ext uri="{FF2B5EF4-FFF2-40B4-BE49-F238E27FC236}">
                <a16:creationId xmlns:a16="http://schemas.microsoft.com/office/drawing/2014/main" id="{B9198441-9FC6-8FD1-323B-005EDE3B6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ln w="0">
            <a:noFill/>
          </a:ln>
        </p:spPr>
      </p:sp>
      <p:sp>
        <p:nvSpPr>
          <p:cNvPr id="625" name="PlaceHolder 2">
            <a:extLst>
              <a:ext uri="{FF2B5EF4-FFF2-40B4-BE49-F238E27FC236}">
                <a16:creationId xmlns:a16="http://schemas.microsoft.com/office/drawing/2014/main" id="{A40A0811-D89B-1698-AD40-6A203A60079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>
            <a:extLst>
              <a:ext uri="{FF2B5EF4-FFF2-40B4-BE49-F238E27FC236}">
                <a16:creationId xmlns:a16="http://schemas.microsoft.com/office/drawing/2014/main" id="{92E7E9C7-2D6E-0F48-E47F-0E05B3452C92}"/>
              </a:ext>
            </a:extLst>
          </p:cNvPr>
          <p:cNvSpPr>
            <a:spLocks noGrp="1"/>
          </p:cNvSpPr>
          <p:nvPr>
            <p:ph type="sldNum" idx="9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2438280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  <a:defRPr lang="fr-FR" sz="48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2438280" rtl="0" eaLnBrk="1" fontAlgn="auto" latinLnBrk="0" hangingPunct="1">
              <a:lnSpc>
                <a:spcPct val="90000"/>
              </a:lnSpc>
              <a:spcBef>
                <a:spcPts val="450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2E139386-909F-45EE-A4CB-E0B8B87D9540}" type="slidenum">
              <a:rPr kumimoji="0" lang="fr-FR" sz="4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2438280" rtl="0" eaLnBrk="1" fontAlgn="auto" latinLnBrk="0" hangingPunct="1">
                <a:lnSpc>
                  <a:spcPct val="90000"/>
                </a:lnSpc>
                <a:spcBef>
                  <a:spcPts val="4501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9</a:t>
            </a:fld>
            <a:endParaRPr kumimoji="0" lang="fr-FR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65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imple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2" name="Google Shape;22;p27"/>
          <p:cNvSpPr/>
          <p:nvPr/>
        </p:nvSpPr>
        <p:spPr>
          <a:xfrm>
            <a:off x="5425648" y="850750"/>
            <a:ext cx="3435000" cy="42399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2"/>
              </a:solidFill>
              <a:highlight>
                <a:schemeClr val="l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7"/>
          <p:cNvSpPr>
            <a:spLocks noGrp="1"/>
          </p:cNvSpPr>
          <p:nvPr>
            <p:ph type="pic" idx="2"/>
          </p:nvPr>
        </p:nvSpPr>
        <p:spPr>
          <a:xfrm>
            <a:off x="5942850" y="1299900"/>
            <a:ext cx="2400600" cy="3115200"/>
          </a:xfrm>
          <a:prstGeom prst="rect">
            <a:avLst/>
          </a:prstGeom>
          <a:noFill/>
          <a:ln>
            <a:noFill/>
          </a:ln>
          <a:effectLst>
            <a:outerShdw blurRad="371475" dist="19050" dir="5400000" algn="bl" rotWithShape="0">
              <a:srgbClr val="000000">
                <a:alpha val="65882"/>
              </a:srgbClr>
            </a:outerShdw>
          </a:effectLst>
        </p:spPr>
      </p:sp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321125" y="2111575"/>
            <a:ext cx="48555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title" idx="3"/>
          </p:nvPr>
        </p:nvSpPr>
        <p:spPr>
          <a:xfrm>
            <a:off x="321125" y="3144400"/>
            <a:ext cx="48555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pectral Medium"/>
              <a:buNone/>
              <a:defRPr sz="1700" b="0" i="1" u="none" strike="noStrike" cap="none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8519EA-E2FE-E76A-3E0C-3BB32454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1C0105-29D2-56BE-947C-AE483C18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C0DE-B4E1-B847-94C8-4410D997E902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37BC40-BF54-6F69-E8E8-BC71F99B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D4B11C-AAC9-0077-A91F-8A9F6DB1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2D6-187B-9746-931B-E792B223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43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2A096D-34B6-0A8A-BED5-B7CFD185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C0DE-B4E1-B847-94C8-4410D997E902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827419-92DA-D75D-2E6B-C0F8919A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B96B24-8674-7223-CB24-00922618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2D6-187B-9746-931B-E792B223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69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A5FA1-3F76-8DBB-3D30-AC7D47C0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6CE34B-8D62-ACA4-89DB-1B52218DD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F6AA96-5BE4-9639-FC2B-C3DDA8ED5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AC9347-1F93-6B0C-4D0F-C7873A906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C0DE-B4E1-B847-94C8-4410D997E902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0032D7-2113-CA4E-75B5-7F324438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0E7D88-64F8-6D72-C640-AE488CD6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2D6-187B-9746-931B-E792B223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23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994AC6-223D-6A20-6B28-710795FB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FD1E84-5095-9A2D-33BF-C5B79DA4B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F7C85E-28B9-F486-6708-ADEE7B29F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DE74AE-963D-75D6-12D6-BA0FD80D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C0DE-B4E1-B847-94C8-4410D997E902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EA5B0D-D62F-E2D8-BD79-D18D06802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E6F53D-D1C0-DFBD-9A0E-A4649E26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2D6-187B-9746-931B-E792B223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900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3BDAC8-B345-2D5F-38A5-36B29667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5CF806-FFB2-4068-3DAA-30702E102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1C38A4-A672-F423-B606-8CC649F5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C0DE-B4E1-B847-94C8-4410D997E902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18D7CF-2373-55F8-92F0-8FE886B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69F2D8-3751-A544-D60D-3BA6AB67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2D6-187B-9746-931B-E792B223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40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2CBF28C-24F1-B423-6A12-2A894C716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A49D46-40E3-9994-C9CF-44E6F2F47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7FCC64-B086-F580-C391-AFD6C1E6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C0DE-B4E1-B847-94C8-4410D997E902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D0EE53-6264-1E9A-BE31-C4A230E5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6C156E-511F-0436-1EE6-4F0F412E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2D6-187B-9746-931B-E792B223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615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110" y="228000"/>
            <a:ext cx="8229330" cy="9541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lnSpc>
                <a:spcPct val="90000"/>
              </a:lnSpc>
              <a:buNone/>
              <a:defRPr/>
            </a:lvl1pPr>
          </a:lstStyle>
          <a:p>
            <a:pPr indent="0">
              <a:lnSpc>
                <a:spcPct val="90000"/>
              </a:lnSpc>
              <a:buNone/>
            </a:pP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457110" y="1337250"/>
            <a:ext cx="8229330" cy="33145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fr-F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2"/>
          </p:nvPr>
        </p:nvSpPr>
        <p:spPr/>
        <p:txBody>
          <a:bodyPr/>
          <a:lstStyle/>
          <a:p>
            <a:fld id="{CFD4DDDB-70B7-4D4A-869D-590F77695F73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51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on bleu marine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8" name="Google Shape;28;p28"/>
          <p:cNvSpPr txBox="1"/>
          <p:nvPr/>
        </p:nvSpPr>
        <p:spPr>
          <a:xfrm>
            <a:off x="0" y="933200"/>
            <a:ext cx="9144000" cy="404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7775" tIns="27775" rIns="27775" bIns="277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900"/>
              <a:buFont typeface="Arial"/>
              <a:buNone/>
            </a:pPr>
            <a:endParaRPr sz="3300" b="0" i="1" u="none" strike="noStrike" cap="none">
              <a:solidFill>
                <a:schemeClr val="accent2"/>
              </a:solidFill>
              <a:latin typeface="Spectral Medium"/>
              <a:ea typeface="Spectral Medium"/>
              <a:cs typeface="Spectral Medium"/>
              <a:sym typeface="Spectral Medium"/>
            </a:endParaRPr>
          </a:p>
        </p:txBody>
      </p:sp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1864500" y="2421800"/>
            <a:ext cx="54150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  <a:defRPr sz="3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>
            <a:spLocks noGrp="1"/>
          </p:cNvSpPr>
          <p:nvPr>
            <p:ph type="title"/>
          </p:nvPr>
        </p:nvSpPr>
        <p:spPr>
          <a:xfrm>
            <a:off x="311700" y="283417"/>
            <a:ext cx="85206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ap SemiBold"/>
              <a:buChar char="○"/>
              <a:defRPr sz="1400" b="0" i="0" u="none" strike="noStrike" cap="none">
                <a:solidFill>
                  <a:srgbClr val="000000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ap SemiBold"/>
              <a:buChar char="■"/>
              <a:defRPr sz="1400" b="0" i="0" u="none" strike="noStrike" cap="none">
                <a:solidFill>
                  <a:srgbClr val="000000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ap SemiBold"/>
              <a:buChar char="●"/>
              <a:defRPr sz="1400" b="0" i="0" u="none" strike="noStrike" cap="none">
                <a:solidFill>
                  <a:srgbClr val="000000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ap SemiBold"/>
              <a:buChar char="○"/>
              <a:defRPr sz="1400" b="0" i="0" u="none" strike="noStrike" cap="none">
                <a:solidFill>
                  <a:srgbClr val="000000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ap SemiBold"/>
              <a:buChar char="■"/>
              <a:defRPr sz="1400" b="0" i="0" u="none" strike="noStrike" cap="none">
                <a:solidFill>
                  <a:srgbClr val="000000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ap SemiBold"/>
              <a:buChar char="●"/>
              <a:defRPr sz="1400" b="0" i="0" u="none" strike="noStrike" cap="none">
                <a:solidFill>
                  <a:srgbClr val="000000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ap SemiBold"/>
              <a:buChar char="○"/>
              <a:defRPr sz="1400" b="0" i="0" u="none" strike="noStrike" cap="none">
                <a:solidFill>
                  <a:srgbClr val="000000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ap SemiBold"/>
              <a:buChar char="■"/>
              <a:defRPr sz="1400" b="0" i="0" u="none" strike="noStrike" cap="none">
                <a:solidFill>
                  <a:srgbClr val="000000"/>
                </a:solidFill>
                <a:latin typeface="Asap SemiBold"/>
                <a:ea typeface="Asap SemiBold"/>
                <a:cs typeface="Asap SemiBold"/>
                <a:sym typeface="Asap SemiBold"/>
              </a:defRPr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he avec en-tête">
  <p:cSld name="Blanche avec en-têt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55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FFA30-5AB4-912C-4362-FAF8342C0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E31C91-ADC1-9588-CE79-E9AD05C04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8CB9A9-D738-B12A-1E68-965FD392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C0DE-B4E1-B847-94C8-4410D997E902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646318-0C74-70D6-8F04-EB7E578F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394E96-4AC5-BEBF-E7A5-FF41C516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2D6-187B-9746-931B-E792B223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69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0F90D-67DF-C7B0-3789-F4761DAB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9FEB3B-5AFA-83FF-38E8-6D8C2CB28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411B45-0ED5-EFA7-F72B-78BB9B7E4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C0DE-B4E1-B847-94C8-4410D997E902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39C72A-00CC-94AD-2F53-DDF599E0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26D1FF-FEDF-80F1-6D61-4C2D0DCD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2D6-187B-9746-931B-E792B223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35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40C91-181A-C153-E718-86B51753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84ABAB-A8ED-97B2-038B-C3B8EBE3D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EACCA1-FDE1-732D-659F-EB1F8971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C0DE-B4E1-B847-94C8-4410D997E902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F1DE61-B0B8-9550-7762-0B40759D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68A68A-40C5-06BC-AAD8-139BAA6F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2D6-187B-9746-931B-E792B223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10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9BA4CE-05F6-3A7B-1E8C-C160903F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592959-7203-4F3F-3955-1F3887324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2EF398-DA16-02CB-7447-8588C0C82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4BE7C7-798A-C48C-6528-CF62B8BA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C0DE-B4E1-B847-94C8-4410D997E902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831FB4-37B2-B27A-E1C2-29AB5C85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D711EB-FD3C-28AE-49B7-37112CFD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2D6-187B-9746-931B-E792B223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70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277C89-6C35-ED32-168E-2D977B05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1C8CE1-E4B1-09E4-0B46-E4618B116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018D4E-5683-1B0F-19D1-12BF3CD6C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FDCE61-22AB-CA09-4C90-2D9C5C42C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D0E929-150D-37FB-5092-6571842F6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409719-99E8-C301-A795-DDCADFEF9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C0DE-B4E1-B847-94C8-4410D997E902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1830B2-2AB3-2E8A-1B7F-02AF7CB7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0AB8BD-7CF7-C462-71D9-DEDFC135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2D6-187B-9746-931B-E792B223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47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7" name="Google Shape;7;p23"/>
          <p:cNvCxnSpPr/>
          <p:nvPr/>
        </p:nvCxnSpPr>
        <p:spPr>
          <a:xfrm>
            <a:off x="276788" y="5280458"/>
            <a:ext cx="8591700" cy="0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8;p23"/>
          <p:cNvSpPr/>
          <p:nvPr/>
        </p:nvSpPr>
        <p:spPr>
          <a:xfrm>
            <a:off x="11531" y="0"/>
            <a:ext cx="9144000" cy="76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3"/>
          <p:cNvSpPr/>
          <p:nvPr/>
        </p:nvSpPr>
        <p:spPr>
          <a:xfrm>
            <a:off x="11531" y="0"/>
            <a:ext cx="9144000" cy="76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3"/>
          <p:cNvSpPr txBox="1"/>
          <p:nvPr/>
        </p:nvSpPr>
        <p:spPr>
          <a:xfrm>
            <a:off x="4225500" y="256375"/>
            <a:ext cx="45513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75" tIns="35575" rIns="35575" bIns="35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Signaux Faibles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18" y="91166"/>
            <a:ext cx="1211222" cy="684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26BC843-9E90-C702-3D9D-8F4E5EEA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F12C2E-EA77-A443-C577-1A909D640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41E2D4-8600-8A86-4A85-B9F2FB401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35C0DE-B4E1-B847-94C8-4410D997E902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F124EC-B46C-B5B2-2881-2E19A3F07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4AB402-ABEF-7C08-F6B4-8D99F8240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8CD2D6-187B-9746-931B-E792B2235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50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chart" Target="../charts/chart1.xml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/>
          <p:nvPr/>
        </p:nvSpPr>
        <p:spPr>
          <a:xfrm>
            <a:off x="321124" y="2060538"/>
            <a:ext cx="6666415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00" tIns="26800" rIns="26800" bIns="268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4C7F"/>
              </a:buClr>
              <a:buSzPts val="2300"/>
              <a:buFont typeface="Helvetica Neue"/>
              <a:buNone/>
            </a:pPr>
            <a:r>
              <a:rPr lang="fr-FR" sz="3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 Signaux Faibles »</a:t>
            </a:r>
            <a:endParaRPr sz="3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i="1" dirty="0">
                <a:solidFill>
                  <a:srgbClr val="0B139E"/>
                </a:solidFill>
                <a:latin typeface="Spectral"/>
                <a:ea typeface="Spectral"/>
                <a:cs typeface="Spectral"/>
                <a:sym typeface="Spectral"/>
              </a:rPr>
              <a:t>Journée annuelle CIP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000" i="1" dirty="0">
                <a:solidFill>
                  <a:srgbClr val="0B139E"/>
                </a:solidFill>
                <a:latin typeface="Spectral"/>
                <a:ea typeface="Spectral"/>
                <a:cs typeface="Spectral"/>
                <a:sym typeface="Spectral"/>
              </a:rPr>
              <a:t>19 juin</a:t>
            </a:r>
            <a:r>
              <a:rPr lang="fr-FR" sz="2000" b="0" i="1" u="none" strike="noStrike" cap="none" dirty="0">
                <a:solidFill>
                  <a:srgbClr val="0B139E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fr-FR" sz="2000" i="1" dirty="0">
                <a:solidFill>
                  <a:srgbClr val="0B139E"/>
                </a:solidFill>
                <a:latin typeface="Spectral"/>
                <a:ea typeface="Spectral"/>
                <a:cs typeface="Spectral"/>
                <a:sym typeface="Spectral"/>
              </a:rPr>
              <a:t>2026</a:t>
            </a:r>
            <a:endParaRPr sz="2000" b="0" i="1" u="none" strike="noStrike" cap="none" dirty="0">
              <a:solidFill>
                <a:srgbClr val="0B139E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1" u="none" strike="noStrike" cap="none" dirty="0">
              <a:solidFill>
                <a:srgbClr val="0B139E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4C7F"/>
              </a:buClr>
              <a:buSzPts val="2300"/>
              <a:buFont typeface="Helvetica Neue"/>
              <a:buNone/>
            </a:pPr>
            <a:endParaRPr sz="3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C7F"/>
              </a:buClr>
              <a:buSzPts val="2300"/>
              <a:buFont typeface="Helvetica Neue"/>
              <a:buNone/>
            </a:pPr>
            <a:endParaRPr sz="3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1"/>
          <p:cNvCxnSpPr/>
          <p:nvPr/>
        </p:nvCxnSpPr>
        <p:spPr>
          <a:xfrm>
            <a:off x="276788" y="5280458"/>
            <a:ext cx="8591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1"/>
          <p:cNvSpPr/>
          <p:nvPr/>
        </p:nvSpPr>
        <p:spPr>
          <a:xfrm>
            <a:off x="11531" y="0"/>
            <a:ext cx="9144000" cy="76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"/>
          <p:cNvSpPr txBox="1"/>
          <p:nvPr/>
        </p:nvSpPr>
        <p:spPr>
          <a:xfrm>
            <a:off x="4225500" y="256375"/>
            <a:ext cx="45513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75" tIns="35575" rIns="35575" bIns="35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Signaux Faibles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639FE4-DF00-4EC3-8D81-5A9D79353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" y="18546"/>
            <a:ext cx="1709854" cy="10078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92DF8-1A2A-DE70-6636-42BEA5FB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71;p5">
            <a:extLst>
              <a:ext uri="{FF2B5EF4-FFF2-40B4-BE49-F238E27FC236}">
                <a16:creationId xmlns:a16="http://schemas.microsoft.com/office/drawing/2014/main" id="{C0B4DA9C-E0C9-2DE7-7451-50CDF9B9BB52}"/>
              </a:ext>
            </a:extLst>
          </p:cNvPr>
          <p:cNvSpPr/>
          <p:nvPr/>
        </p:nvSpPr>
        <p:spPr>
          <a:xfrm>
            <a:off x="1609297" y="602311"/>
            <a:ext cx="5787678" cy="4230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45" tIns="22545" rIns="22545" bIns="22545" anchor="t">
            <a:noAutofit/>
          </a:bodyPr>
          <a:lstStyle/>
          <a:p>
            <a:pPr defTabSz="914355">
              <a:lnSpc>
                <a:spcPct val="90000"/>
              </a:lnSpc>
              <a:spcBef>
                <a:spcPts val="1688"/>
              </a:spcBef>
              <a:buClrTx/>
              <a:tabLst>
                <a:tab pos="0" algn="l"/>
              </a:tabLst>
            </a:pPr>
            <a:r>
              <a:rPr lang="fr-FR" sz="1950" b="1" dirty="0">
                <a:solidFill>
                  <a:srgbClr val="0B139E"/>
                </a:solidFill>
                <a:latin typeface="Arial"/>
                <a:cs typeface="Arial"/>
              </a:rPr>
              <a:t>Comment réussir un accompagnement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D07245-84F4-4D79-8693-F574F4A5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" y="18546"/>
            <a:ext cx="1444163" cy="851249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93F7672-F953-40C4-A326-F445186DE9BF}"/>
              </a:ext>
            </a:extLst>
          </p:cNvPr>
          <p:cNvSpPr txBox="1">
            <a:spLocks/>
          </p:cNvSpPr>
          <p:nvPr/>
        </p:nvSpPr>
        <p:spPr bwMode="auto">
          <a:xfrm>
            <a:off x="323385" y="1350497"/>
            <a:ext cx="8497229" cy="4108128"/>
          </a:xfrm>
          <a:prstGeom prst="rect">
            <a:avLst/>
          </a:prstGeom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rgbClr val="000091"/>
                </a:solidFill>
              </a:rPr>
              <a:t>Instaurer un climat de confiance </a:t>
            </a:r>
            <a:r>
              <a:rPr lang="fr-FR" sz="1800" dirty="0">
                <a:solidFill>
                  <a:srgbClr val="000091"/>
                </a:solidFill>
              </a:rPr>
              <a:t>avec le dirigeant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800" b="1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rgbClr val="000091"/>
                </a:solidFill>
              </a:rPr>
              <a:t>Garantir la confidentialité </a:t>
            </a:r>
            <a:r>
              <a:rPr lang="fr-FR" sz="1800" dirty="0">
                <a:solidFill>
                  <a:srgbClr val="000091"/>
                </a:solidFill>
              </a:rPr>
              <a:t>des échanges </a:t>
            </a:r>
          </a:p>
          <a:p>
            <a:pPr>
              <a:defRPr/>
            </a:pPr>
            <a:endParaRPr lang="fr-FR" sz="1800" b="1" dirty="0">
              <a:solidFill>
                <a:srgbClr val="000091"/>
              </a:solidFill>
            </a:endParaRPr>
          </a:p>
          <a:p>
            <a:pPr>
              <a:defRPr/>
            </a:pPr>
            <a:r>
              <a:rPr lang="fr-FR" sz="1800" b="1" dirty="0">
                <a:solidFill>
                  <a:srgbClr val="000091"/>
                </a:solidFill>
                <a:sym typeface="Wingdings" panose="05000000000000000000" pitchFamily="2" charset="2"/>
              </a:rPr>
              <a:t> </a:t>
            </a:r>
            <a:r>
              <a:rPr lang="fr-FR" sz="1800" b="1" dirty="0">
                <a:solidFill>
                  <a:srgbClr val="000091"/>
                </a:solidFill>
              </a:rPr>
              <a:t>On ne sauve pas une entreprise sans embarquer son dirigeant ou ses actionnaires</a:t>
            </a:r>
          </a:p>
        </p:txBody>
      </p:sp>
      <p:sp>
        <p:nvSpPr>
          <p:cNvPr id="8" name="Google Shape;42;p1">
            <a:extLst>
              <a:ext uri="{FF2B5EF4-FFF2-40B4-BE49-F238E27FC236}">
                <a16:creationId xmlns:a16="http://schemas.microsoft.com/office/drawing/2014/main" id="{18C0566E-0B8E-4CFA-B88B-F29DF1AADD13}"/>
              </a:ext>
            </a:extLst>
          </p:cNvPr>
          <p:cNvSpPr txBox="1"/>
          <p:nvPr/>
        </p:nvSpPr>
        <p:spPr>
          <a:xfrm>
            <a:off x="4225500" y="256375"/>
            <a:ext cx="45513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75" tIns="35575" rIns="35575" bIns="35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Signaux Faibles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079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92DF8-1A2A-DE70-6636-42BEA5FB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71;p5">
            <a:extLst>
              <a:ext uri="{FF2B5EF4-FFF2-40B4-BE49-F238E27FC236}">
                <a16:creationId xmlns:a16="http://schemas.microsoft.com/office/drawing/2014/main" id="{C0B4DA9C-E0C9-2DE7-7451-50CDF9B9BB52}"/>
              </a:ext>
            </a:extLst>
          </p:cNvPr>
          <p:cNvSpPr/>
          <p:nvPr/>
        </p:nvSpPr>
        <p:spPr>
          <a:xfrm>
            <a:off x="1609296" y="602311"/>
            <a:ext cx="6940937" cy="7481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45" tIns="22545" rIns="22545" bIns="22545" anchor="t">
            <a:noAutofit/>
          </a:bodyPr>
          <a:lstStyle/>
          <a:p>
            <a:pPr defTabSz="914355">
              <a:lnSpc>
                <a:spcPct val="90000"/>
              </a:lnSpc>
              <a:spcBef>
                <a:spcPts val="1688"/>
              </a:spcBef>
              <a:buClrTx/>
              <a:tabLst>
                <a:tab pos="0" algn="l"/>
              </a:tabLst>
            </a:pPr>
            <a:r>
              <a:rPr lang="fr-FR" sz="1950" b="1" dirty="0">
                <a:solidFill>
                  <a:srgbClr val="0B139E"/>
                </a:solidFill>
                <a:latin typeface="Arial"/>
                <a:cs typeface="Arial"/>
              </a:rPr>
              <a:t>Identifier les acteurs de l’Etat et les dispositifs existants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D07245-84F4-4D79-8693-F574F4A5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" y="18546"/>
            <a:ext cx="1444163" cy="851249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93F7672-F953-40C4-A326-F445186DE9BF}"/>
              </a:ext>
            </a:extLst>
          </p:cNvPr>
          <p:cNvSpPr txBox="1">
            <a:spLocks/>
          </p:cNvSpPr>
          <p:nvPr/>
        </p:nvSpPr>
        <p:spPr bwMode="auto">
          <a:xfrm>
            <a:off x="323385" y="1350497"/>
            <a:ext cx="8497229" cy="4108128"/>
          </a:xfrm>
          <a:prstGeom prst="rect">
            <a:avLst/>
          </a:prstGeom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0091"/>
                </a:solidFill>
              </a:rPr>
              <a:t>Le CRP ou le CDED n’est pas forcément connu des entreprises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0091"/>
                </a:solidFill>
              </a:rPr>
              <a:t>Mais il l’est parmi les acteurs institutionnels (tribunaux de commerce, ordre des experts comptables ou services départementaux de l’Etat (les DDETS qui accordent de l’activité partielle)).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0091"/>
                </a:solidFill>
              </a:rPr>
              <a:t>Ces agents s’appuient sur les contacts privilégiés des dirigeants et dirigeantes (experts comptables, CIP) pour être relayés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>
              <a:defRPr/>
            </a:pPr>
            <a:endParaRPr lang="fr-FR" sz="1800" dirty="0">
              <a:solidFill>
                <a:srgbClr val="000091"/>
              </a:solidFill>
            </a:endParaRPr>
          </a:p>
        </p:txBody>
      </p:sp>
      <p:sp>
        <p:nvSpPr>
          <p:cNvPr id="8" name="Google Shape;42;p1">
            <a:extLst>
              <a:ext uri="{FF2B5EF4-FFF2-40B4-BE49-F238E27FC236}">
                <a16:creationId xmlns:a16="http://schemas.microsoft.com/office/drawing/2014/main" id="{18C0566E-0B8E-4CFA-B88B-F29DF1AADD13}"/>
              </a:ext>
            </a:extLst>
          </p:cNvPr>
          <p:cNvSpPr txBox="1"/>
          <p:nvPr/>
        </p:nvSpPr>
        <p:spPr>
          <a:xfrm>
            <a:off x="4225500" y="256375"/>
            <a:ext cx="45513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75" tIns="35575" rIns="35575" bIns="35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Signaux Faibles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8608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92DF8-1A2A-DE70-6636-42BEA5FB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71;p5">
            <a:extLst>
              <a:ext uri="{FF2B5EF4-FFF2-40B4-BE49-F238E27FC236}">
                <a16:creationId xmlns:a16="http://schemas.microsoft.com/office/drawing/2014/main" id="{C0B4DA9C-E0C9-2DE7-7451-50CDF9B9BB52}"/>
              </a:ext>
            </a:extLst>
          </p:cNvPr>
          <p:cNvSpPr/>
          <p:nvPr/>
        </p:nvSpPr>
        <p:spPr>
          <a:xfrm>
            <a:off x="1609296" y="602311"/>
            <a:ext cx="6940937" cy="7481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45" tIns="22545" rIns="22545" bIns="22545" anchor="t">
            <a:noAutofit/>
          </a:bodyPr>
          <a:lstStyle/>
          <a:p>
            <a:pPr defTabSz="914355">
              <a:lnSpc>
                <a:spcPct val="90000"/>
              </a:lnSpc>
              <a:spcBef>
                <a:spcPts val="1688"/>
              </a:spcBef>
              <a:buClrTx/>
              <a:tabLst>
                <a:tab pos="0" algn="l"/>
              </a:tabLst>
            </a:pPr>
            <a:r>
              <a:rPr lang="fr-FR" sz="1950" b="1" dirty="0">
                <a:solidFill>
                  <a:srgbClr val="0B139E"/>
                </a:solidFill>
                <a:latin typeface="Arial"/>
                <a:cs typeface="Arial"/>
              </a:rPr>
              <a:t>Une réponse collective aux difficultés des entreprises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D07245-84F4-4D79-8693-F574F4A5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" y="18546"/>
            <a:ext cx="1444163" cy="851249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93F7672-F953-40C4-A326-F445186DE9BF}"/>
              </a:ext>
            </a:extLst>
          </p:cNvPr>
          <p:cNvSpPr txBox="1">
            <a:spLocks/>
          </p:cNvSpPr>
          <p:nvPr/>
        </p:nvSpPr>
        <p:spPr bwMode="auto">
          <a:xfrm>
            <a:off x="323385" y="1350497"/>
            <a:ext cx="8497229" cy="4108128"/>
          </a:xfrm>
          <a:prstGeom prst="rect">
            <a:avLst/>
          </a:prstGeom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0091"/>
                </a:solidFill>
              </a:rPr>
              <a:t>Dans le cadre de la charte de confiance mise en place par le Ministre Serge Papin, la MIRE s’est engagée à ce que toute entreprise détectée par « Signaux Faibles » soit contactée par les agents CRP.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0091"/>
                </a:solidFill>
              </a:rPr>
              <a:t>A l’heure actuelle, près de 40% des entreprises accompagnées par les CRP avaient été préalablement détectées par « Signaux Faibles 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>
              <a:defRPr/>
            </a:pPr>
            <a:endParaRPr lang="fr-FR" sz="1800" dirty="0">
              <a:solidFill>
                <a:srgbClr val="000091"/>
              </a:solidFill>
            </a:endParaRPr>
          </a:p>
        </p:txBody>
      </p:sp>
      <p:sp>
        <p:nvSpPr>
          <p:cNvPr id="8" name="Google Shape;42;p1">
            <a:extLst>
              <a:ext uri="{FF2B5EF4-FFF2-40B4-BE49-F238E27FC236}">
                <a16:creationId xmlns:a16="http://schemas.microsoft.com/office/drawing/2014/main" id="{18C0566E-0B8E-4CFA-B88B-F29DF1AADD13}"/>
              </a:ext>
            </a:extLst>
          </p:cNvPr>
          <p:cNvSpPr txBox="1"/>
          <p:nvPr/>
        </p:nvSpPr>
        <p:spPr>
          <a:xfrm>
            <a:off x="4225500" y="256375"/>
            <a:ext cx="45513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75" tIns="35575" rIns="35575" bIns="35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Signaux Faibles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80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92DF8-1A2A-DE70-6636-42BEA5FB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71;p5">
            <a:extLst>
              <a:ext uri="{FF2B5EF4-FFF2-40B4-BE49-F238E27FC236}">
                <a16:creationId xmlns:a16="http://schemas.microsoft.com/office/drawing/2014/main" id="{C0B4DA9C-E0C9-2DE7-7451-50CDF9B9BB52}"/>
              </a:ext>
            </a:extLst>
          </p:cNvPr>
          <p:cNvSpPr/>
          <p:nvPr/>
        </p:nvSpPr>
        <p:spPr>
          <a:xfrm>
            <a:off x="1609296" y="602311"/>
            <a:ext cx="6940937" cy="7481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45" tIns="22545" rIns="22545" bIns="22545" anchor="t">
            <a:noAutofit/>
          </a:bodyPr>
          <a:lstStyle/>
          <a:p>
            <a:pPr defTabSz="914355">
              <a:lnSpc>
                <a:spcPct val="90000"/>
              </a:lnSpc>
              <a:spcBef>
                <a:spcPts val="1688"/>
              </a:spcBef>
              <a:buClrTx/>
              <a:tabLst>
                <a:tab pos="0" algn="l"/>
              </a:tabLst>
            </a:pPr>
            <a:r>
              <a:rPr lang="fr-FR" sz="1950" b="1" dirty="0">
                <a:solidFill>
                  <a:srgbClr val="0B139E"/>
                </a:solidFill>
                <a:latin typeface="Arial"/>
                <a:cs typeface="Arial"/>
              </a:rPr>
              <a:t>BILAN DE L’ACTIVITÉ CRP EN 2025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D07245-84F4-4D79-8693-F574F4A5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" y="18546"/>
            <a:ext cx="1444163" cy="851249"/>
          </a:xfrm>
          <a:prstGeom prst="rect">
            <a:avLst/>
          </a:prstGeom>
        </p:spPr>
      </p:pic>
      <p:sp>
        <p:nvSpPr>
          <p:cNvPr id="8" name="Google Shape;42;p1">
            <a:extLst>
              <a:ext uri="{FF2B5EF4-FFF2-40B4-BE49-F238E27FC236}">
                <a16:creationId xmlns:a16="http://schemas.microsoft.com/office/drawing/2014/main" id="{18C0566E-0B8E-4CFA-B88B-F29DF1AADD13}"/>
              </a:ext>
            </a:extLst>
          </p:cNvPr>
          <p:cNvSpPr txBox="1"/>
          <p:nvPr/>
        </p:nvSpPr>
        <p:spPr>
          <a:xfrm>
            <a:off x="4225500" y="256375"/>
            <a:ext cx="45513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75" tIns="35575" rIns="35575" bIns="35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Signaux Faibles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E4F14AB-E2EB-45FC-A9C0-4707BAE7DC80}"/>
              </a:ext>
            </a:extLst>
          </p:cNvPr>
          <p:cNvSpPr txBox="1"/>
          <p:nvPr/>
        </p:nvSpPr>
        <p:spPr>
          <a:xfrm>
            <a:off x="2153553" y="836413"/>
            <a:ext cx="3788858" cy="1028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fr-FR"/>
            </a:defPPr>
            <a:lvl1pPr algn="ctr" defTabSz="1343951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134395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7E3C3F3-3543-4748-972B-8968F00F2AF8}"/>
              </a:ext>
            </a:extLst>
          </p:cNvPr>
          <p:cNvSpPr/>
          <p:nvPr/>
        </p:nvSpPr>
        <p:spPr>
          <a:xfrm>
            <a:off x="1521018" y="1368956"/>
            <a:ext cx="5191250" cy="374509"/>
          </a:xfrm>
          <a:prstGeom prst="roundRect">
            <a:avLst/>
          </a:prstGeom>
          <a:solidFill>
            <a:srgbClr val="21215A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905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Les chiffres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6CCEA8-63EC-4D2A-B7E7-3CD971EA90C5}"/>
              </a:ext>
            </a:extLst>
          </p:cNvPr>
          <p:cNvSpPr txBox="1"/>
          <p:nvPr/>
        </p:nvSpPr>
        <p:spPr>
          <a:xfrm>
            <a:off x="1521018" y="1933073"/>
            <a:ext cx="1045190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0528">
              <a:buClrTx/>
              <a:buFontTx/>
              <a:buNone/>
            </a:pPr>
            <a:r>
              <a:rPr lang="fr-FR" sz="2177" b="1" kern="1200" dirty="0">
                <a:latin typeface="Marianne" panose="02000000000000000000" pitchFamily="2" charset="0"/>
                <a:ea typeface="+mn-ea"/>
                <a:cs typeface="+mn-cs"/>
              </a:rPr>
              <a:t>3979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847EBA9-28A7-4F4C-AAA7-9C64F4CED43C}"/>
              </a:ext>
            </a:extLst>
          </p:cNvPr>
          <p:cNvSpPr txBox="1"/>
          <p:nvPr/>
        </p:nvSpPr>
        <p:spPr>
          <a:xfrm>
            <a:off x="1521019" y="3984055"/>
            <a:ext cx="2939596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90528">
              <a:buClrTx/>
              <a:buFontTx/>
              <a:buNone/>
            </a:pPr>
            <a:r>
              <a:rPr lang="fr-FR" sz="998" b="1" kern="1200" dirty="0">
                <a:latin typeface="Marianne" panose="02000000000000000000" pitchFamily="2" charset="0"/>
                <a:ea typeface="+mn-ea"/>
                <a:cs typeface="+mn-cs"/>
              </a:rPr>
              <a:t>Les 5 secteurs principaux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39B03F-1286-430D-9DF5-1C2E49128170}"/>
              </a:ext>
            </a:extLst>
          </p:cNvPr>
          <p:cNvSpPr txBox="1"/>
          <p:nvPr/>
        </p:nvSpPr>
        <p:spPr>
          <a:xfrm>
            <a:off x="1455694" y="3083475"/>
            <a:ext cx="2939596" cy="23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90528">
              <a:buClrTx/>
              <a:buFontTx/>
              <a:buNone/>
            </a:pPr>
            <a:r>
              <a:rPr lang="fr-FR" sz="907" b="1" kern="1200" dirty="0">
                <a:latin typeface="Marianne" panose="02000000000000000000" pitchFamily="2" charset="0"/>
                <a:ea typeface="+mn-ea"/>
                <a:cs typeface="+mn-cs"/>
              </a:rPr>
              <a:t>Sur 100 entreprises, les CRP accompagnent…</a:t>
            </a:r>
          </a:p>
        </p:txBody>
      </p:sp>
      <p:pic>
        <p:nvPicPr>
          <p:cNvPr id="14" name="Graphique 13" descr="Bâtiment avec un remplissage uni">
            <a:extLst>
              <a:ext uri="{FF2B5EF4-FFF2-40B4-BE49-F238E27FC236}">
                <a16:creationId xmlns:a16="http://schemas.microsoft.com/office/drawing/2014/main" id="{E4E6306D-AB5D-40E4-B389-FD9D666C5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3680" y="3321857"/>
            <a:ext cx="309471" cy="309471"/>
          </a:xfrm>
          <a:prstGeom prst="rect">
            <a:avLst/>
          </a:prstGeom>
        </p:spPr>
      </p:pic>
      <p:pic>
        <p:nvPicPr>
          <p:cNvPr id="15" name="Graphique 14" descr="Logement avec un remplissage uni">
            <a:extLst>
              <a:ext uri="{FF2B5EF4-FFF2-40B4-BE49-F238E27FC236}">
                <a16:creationId xmlns:a16="http://schemas.microsoft.com/office/drawing/2014/main" id="{4952F98A-F112-453D-96B5-64F22B7DA4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6513" y="3336437"/>
            <a:ext cx="309471" cy="309471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E55FE64-CC70-46F9-AFFA-82A154EBE812}"/>
              </a:ext>
            </a:extLst>
          </p:cNvPr>
          <p:cNvSpPr/>
          <p:nvPr/>
        </p:nvSpPr>
        <p:spPr>
          <a:xfrm>
            <a:off x="1704351" y="3620464"/>
            <a:ext cx="375212" cy="170801"/>
          </a:xfrm>
          <a:prstGeom prst="roundRect">
            <a:avLst/>
          </a:prstGeom>
          <a:solidFill>
            <a:srgbClr val="21215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905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3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TPE</a:t>
            </a:r>
            <a:endParaRPr kumimoji="0" lang="fr-FR" sz="726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3529A69-8888-4A5F-87C9-A0C59610A6B9}"/>
              </a:ext>
            </a:extLst>
          </p:cNvPr>
          <p:cNvSpPr txBox="1"/>
          <p:nvPr/>
        </p:nvSpPr>
        <p:spPr>
          <a:xfrm>
            <a:off x="1564628" y="3750679"/>
            <a:ext cx="653243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90528">
              <a:buClrTx/>
              <a:buFontTx/>
              <a:buNone/>
            </a:pPr>
            <a:r>
              <a:rPr lang="fr-FR" sz="816" i="1" kern="1200" dirty="0">
                <a:latin typeface="Marianne" panose="02000000000000000000" pitchFamily="2" charset="0"/>
                <a:ea typeface="+mn-ea"/>
                <a:cs typeface="+mn-cs"/>
              </a:rPr>
              <a:t>20%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A646A2E-C8B1-4F08-9677-3CEEB0AF5039}"/>
              </a:ext>
            </a:extLst>
          </p:cNvPr>
          <p:cNvSpPr/>
          <p:nvPr/>
        </p:nvSpPr>
        <p:spPr>
          <a:xfrm>
            <a:off x="2313985" y="3620464"/>
            <a:ext cx="375212" cy="170801"/>
          </a:xfrm>
          <a:prstGeom prst="roundRect">
            <a:avLst/>
          </a:prstGeom>
          <a:solidFill>
            <a:srgbClr val="21215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905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3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PME</a:t>
            </a:r>
            <a:endParaRPr kumimoji="0" lang="fr-FR" sz="726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481E010-28E6-4987-93D8-2C1290EC5C75}"/>
              </a:ext>
            </a:extLst>
          </p:cNvPr>
          <p:cNvSpPr txBox="1"/>
          <p:nvPr/>
        </p:nvSpPr>
        <p:spPr>
          <a:xfrm>
            <a:off x="2174262" y="3750679"/>
            <a:ext cx="653243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90528">
              <a:buClrTx/>
              <a:buFontTx/>
              <a:buNone/>
            </a:pPr>
            <a:r>
              <a:rPr lang="fr-FR" sz="816" i="1" kern="1200" dirty="0">
                <a:latin typeface="Marianne" panose="02000000000000000000" pitchFamily="2" charset="0"/>
                <a:ea typeface="+mn-ea"/>
                <a:cs typeface="+mn-cs"/>
              </a:rPr>
              <a:t>64%</a:t>
            </a:r>
          </a:p>
        </p:txBody>
      </p:sp>
      <p:pic>
        <p:nvPicPr>
          <p:cNvPr id="20" name="Graphique 19" descr="Usine avec un remplissage uni">
            <a:extLst>
              <a:ext uri="{FF2B5EF4-FFF2-40B4-BE49-F238E27FC236}">
                <a16:creationId xmlns:a16="http://schemas.microsoft.com/office/drawing/2014/main" id="{F5264A4D-9AD4-4EFF-9DE1-FD29C8862E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52364" y="3343569"/>
            <a:ext cx="309471" cy="309471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E86172C0-B040-4C33-99E9-CABC7F60CFEB}"/>
              </a:ext>
            </a:extLst>
          </p:cNvPr>
          <p:cNvSpPr/>
          <p:nvPr/>
        </p:nvSpPr>
        <p:spPr>
          <a:xfrm>
            <a:off x="2967228" y="3620464"/>
            <a:ext cx="375212" cy="170801"/>
          </a:xfrm>
          <a:prstGeom prst="roundRect">
            <a:avLst/>
          </a:prstGeom>
          <a:solidFill>
            <a:srgbClr val="21215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905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3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ETI</a:t>
            </a:r>
            <a:endParaRPr kumimoji="0" lang="fr-FR" sz="726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050C272-92D2-49C4-B09B-B40E99A845DC}"/>
              </a:ext>
            </a:extLst>
          </p:cNvPr>
          <p:cNvSpPr txBox="1"/>
          <p:nvPr/>
        </p:nvSpPr>
        <p:spPr>
          <a:xfrm>
            <a:off x="2827505" y="3750679"/>
            <a:ext cx="653243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90528">
              <a:buClrTx/>
              <a:buFontTx/>
              <a:buNone/>
            </a:pPr>
            <a:r>
              <a:rPr lang="fr-FR" sz="816" i="1" kern="1200" dirty="0">
                <a:latin typeface="Marianne" panose="02000000000000000000" pitchFamily="2" charset="0"/>
                <a:ea typeface="+mn-ea"/>
                <a:cs typeface="+mn-cs"/>
              </a:rPr>
              <a:t>15%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49D659B2-159E-4A70-BC76-50153660CB1D}"/>
              </a:ext>
            </a:extLst>
          </p:cNvPr>
          <p:cNvSpPr/>
          <p:nvPr/>
        </p:nvSpPr>
        <p:spPr>
          <a:xfrm>
            <a:off x="3596502" y="3620464"/>
            <a:ext cx="375212" cy="170801"/>
          </a:xfrm>
          <a:prstGeom prst="roundRect">
            <a:avLst/>
          </a:prstGeom>
          <a:solidFill>
            <a:srgbClr val="21215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905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3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GE</a:t>
            </a:r>
            <a:endParaRPr kumimoji="0" lang="fr-FR" sz="726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03C6A83-99AC-4411-8B93-673A05801DE7}"/>
              </a:ext>
            </a:extLst>
          </p:cNvPr>
          <p:cNvSpPr txBox="1"/>
          <p:nvPr/>
        </p:nvSpPr>
        <p:spPr>
          <a:xfrm>
            <a:off x="3480749" y="3750679"/>
            <a:ext cx="629273" cy="21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90528">
              <a:buClrTx/>
              <a:buFontTx/>
              <a:buNone/>
            </a:pPr>
            <a:r>
              <a:rPr lang="fr-FR" sz="816" i="1" kern="1200" dirty="0">
                <a:latin typeface="Marianne" panose="02000000000000000000" pitchFamily="2" charset="0"/>
                <a:ea typeface="+mn-ea"/>
                <a:cs typeface="+mn-cs"/>
              </a:rPr>
              <a:t>&lt;1%</a:t>
            </a:r>
          </a:p>
        </p:txBody>
      </p:sp>
      <p:pic>
        <p:nvPicPr>
          <p:cNvPr id="25" name="Graphique 24" descr="Bâtiment avec un remplissage uni">
            <a:extLst>
              <a:ext uri="{FF2B5EF4-FFF2-40B4-BE49-F238E27FC236}">
                <a16:creationId xmlns:a16="http://schemas.microsoft.com/office/drawing/2014/main" id="{8CF9B2E7-728F-407F-AFC1-7A05A5FE7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0649" y="3323822"/>
            <a:ext cx="309471" cy="309471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03D929F8-0F29-449A-998A-EA8FF64895FB}"/>
              </a:ext>
            </a:extLst>
          </p:cNvPr>
          <p:cNvSpPr/>
          <p:nvPr/>
        </p:nvSpPr>
        <p:spPr>
          <a:xfrm>
            <a:off x="1521018" y="2718274"/>
            <a:ext cx="5191253" cy="407515"/>
          </a:xfrm>
          <a:prstGeom prst="roundRect">
            <a:avLst/>
          </a:prstGeom>
          <a:solidFill>
            <a:srgbClr val="21215A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905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8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Le profil des entreprises accompagnées</a:t>
            </a:r>
            <a:endParaRPr kumimoji="0" lang="fr-FR" sz="108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954715A-C03A-448A-88F9-1C77FDFF44C8}"/>
              </a:ext>
            </a:extLst>
          </p:cNvPr>
          <p:cNvCxnSpPr>
            <a:cxnSpLocks/>
          </p:cNvCxnSpPr>
          <p:nvPr/>
        </p:nvCxnSpPr>
        <p:spPr>
          <a:xfrm>
            <a:off x="4003343" y="2000354"/>
            <a:ext cx="0" cy="632567"/>
          </a:xfrm>
          <a:prstGeom prst="line">
            <a:avLst/>
          </a:prstGeom>
          <a:noFill/>
          <a:ln w="9525" cap="flat" cmpd="sng" algn="ctr">
            <a:solidFill>
              <a:srgbClr val="21215A"/>
            </a:solidFill>
            <a:prstDash val="solid"/>
          </a:ln>
          <a:effectLst/>
        </p:spPr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81B33FE3-743D-4F41-BE91-DD03F77F7BD0}"/>
              </a:ext>
            </a:extLst>
          </p:cNvPr>
          <p:cNvSpPr txBox="1"/>
          <p:nvPr/>
        </p:nvSpPr>
        <p:spPr>
          <a:xfrm>
            <a:off x="4701614" y="1933073"/>
            <a:ext cx="1326784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0528">
              <a:buClrTx/>
              <a:buFontTx/>
              <a:buNone/>
            </a:pPr>
            <a:r>
              <a:rPr lang="fr-FR" sz="2177" b="1" kern="1200" dirty="0">
                <a:latin typeface="Mariann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305</a:t>
            </a:r>
            <a:r>
              <a:rPr lang="fr-FR" sz="2177" kern="1200" dirty="0">
                <a:latin typeface="Mariann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177" b="1" kern="1200" dirty="0">
                <a:latin typeface="Marianne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604</a:t>
            </a:r>
            <a:r>
              <a:rPr lang="fr-FR" sz="2177" b="1" kern="1200" dirty="0">
                <a:latin typeface="Marianne" panose="020000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9EC41FDF-4E80-49DF-91A3-83CA4093F2EF}"/>
              </a:ext>
            </a:extLst>
          </p:cNvPr>
          <p:cNvSpPr/>
          <p:nvPr/>
        </p:nvSpPr>
        <p:spPr>
          <a:xfrm>
            <a:off x="1490153" y="4227315"/>
            <a:ext cx="1145118" cy="1020662"/>
          </a:xfrm>
          <a:prstGeom prst="roundRect">
            <a:avLst/>
          </a:prstGeom>
          <a:solidFill>
            <a:srgbClr val="21215A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905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7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44B5981-9E4B-45D4-856B-E2DDA3EE4D41}"/>
              </a:ext>
            </a:extLst>
          </p:cNvPr>
          <p:cNvSpPr txBox="1"/>
          <p:nvPr/>
        </p:nvSpPr>
        <p:spPr>
          <a:xfrm>
            <a:off x="1540117" y="4245352"/>
            <a:ext cx="1045190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90528">
              <a:buClrTx/>
              <a:buFontTx/>
              <a:buNone/>
            </a:pPr>
            <a:r>
              <a:rPr lang="fr-FR" sz="2540" b="1" kern="1200" dirty="0">
                <a:solidFill>
                  <a:srgbClr val="FFFFFF"/>
                </a:solidFill>
                <a:latin typeface="Marianne" panose="02000000000000000000" pitchFamily="2" charset="0"/>
                <a:ea typeface="+mn-ea"/>
                <a:cs typeface="+mn-cs"/>
              </a:rPr>
              <a:t>56%</a:t>
            </a:r>
            <a:r>
              <a:rPr lang="fr-FR" sz="2540" b="1" kern="1200" dirty="0">
                <a:latin typeface="Marianne" panose="020000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F20FFD1-417B-4E76-96E0-42261314196D}"/>
              </a:ext>
            </a:extLst>
          </p:cNvPr>
          <p:cNvSpPr txBox="1"/>
          <p:nvPr/>
        </p:nvSpPr>
        <p:spPr>
          <a:xfrm>
            <a:off x="1521018" y="2362949"/>
            <a:ext cx="2482324" cy="23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0528">
              <a:buClrTx/>
              <a:buFontTx/>
              <a:buNone/>
            </a:pPr>
            <a:r>
              <a:rPr lang="fr-FR" sz="907" kern="1200" dirty="0">
                <a:latin typeface="Marianne" panose="02000000000000000000" pitchFamily="2" charset="0"/>
                <a:ea typeface="+mn-ea"/>
                <a:cs typeface="+mn-cs"/>
              </a:rPr>
              <a:t>Entreprises accompagnées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A04BEF4-3C64-4689-82BD-931AB4D6FA60}"/>
              </a:ext>
            </a:extLst>
          </p:cNvPr>
          <p:cNvSpPr txBox="1"/>
          <p:nvPr/>
        </p:nvSpPr>
        <p:spPr>
          <a:xfrm>
            <a:off x="1493390" y="4664716"/>
            <a:ext cx="1119327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90528">
              <a:buClrTx/>
              <a:buFontTx/>
              <a:buNone/>
            </a:pPr>
            <a:r>
              <a:rPr lang="fr-FR" sz="907" kern="1200" dirty="0">
                <a:solidFill>
                  <a:srgbClr val="FFFFFF"/>
                </a:solidFill>
                <a:latin typeface="Marianne" panose="02000000000000000000" pitchFamily="2" charset="0"/>
                <a:ea typeface="+mn-ea"/>
                <a:cs typeface="+mn-cs"/>
              </a:rPr>
              <a:t>d’activités liées à l’industrie manufacturière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78D1A96-AE9C-4089-A93F-2F5EFEC28C90}"/>
              </a:ext>
            </a:extLst>
          </p:cNvPr>
          <p:cNvSpPr txBox="1"/>
          <p:nvPr/>
        </p:nvSpPr>
        <p:spPr>
          <a:xfrm>
            <a:off x="4787236" y="2362949"/>
            <a:ext cx="1327937" cy="23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90528">
              <a:buClrTx/>
              <a:buFontTx/>
              <a:buNone/>
            </a:pPr>
            <a:r>
              <a:rPr lang="fr-FR" sz="907" kern="1200" dirty="0">
                <a:latin typeface="Marianne" panose="02000000000000000000" pitchFamily="2" charset="0"/>
                <a:ea typeface="+mn-ea"/>
                <a:cs typeface="+mn-cs"/>
              </a:rPr>
              <a:t>emplois concernés</a:t>
            </a:r>
          </a:p>
        </p:txBody>
      </p:sp>
      <p:graphicFrame>
        <p:nvGraphicFramePr>
          <p:cNvPr id="34" name="Graphique 33">
            <a:extLst>
              <a:ext uri="{FF2B5EF4-FFF2-40B4-BE49-F238E27FC236}">
                <a16:creationId xmlns:a16="http://schemas.microsoft.com/office/drawing/2014/main" id="{6C999D78-DAC5-4D56-9A55-9C0383A3AC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756900"/>
              </p:ext>
            </p:extLst>
          </p:nvPr>
        </p:nvGraphicFramePr>
        <p:xfrm>
          <a:off x="4269923" y="3080196"/>
          <a:ext cx="2607918" cy="218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DFB28508-BAF8-462B-A67B-56B5E07D15B2}"/>
              </a:ext>
            </a:extLst>
          </p:cNvPr>
          <p:cNvCxnSpPr>
            <a:cxnSpLocks/>
          </p:cNvCxnSpPr>
          <p:nvPr/>
        </p:nvCxnSpPr>
        <p:spPr>
          <a:xfrm>
            <a:off x="4395290" y="3456209"/>
            <a:ext cx="0" cy="1808405"/>
          </a:xfrm>
          <a:prstGeom prst="line">
            <a:avLst/>
          </a:prstGeom>
          <a:noFill/>
          <a:ln w="9525" cap="flat" cmpd="sng" algn="ctr">
            <a:solidFill>
              <a:srgbClr val="21215A"/>
            </a:solidFill>
            <a:prstDash val="dash"/>
          </a:ln>
          <a:effectLst/>
        </p:spPr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74420F6E-E727-44AE-9CD5-0663A8336157}"/>
              </a:ext>
            </a:extLst>
          </p:cNvPr>
          <p:cNvSpPr txBox="1"/>
          <p:nvPr/>
        </p:nvSpPr>
        <p:spPr>
          <a:xfrm>
            <a:off x="2583537" y="4318356"/>
            <a:ext cx="183691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390528">
              <a:buClrTx/>
              <a:buFont typeface="Arial" panose="020B0604020202020204" pitchFamily="34" charset="0"/>
              <a:buChar char="•"/>
            </a:pPr>
            <a:r>
              <a:rPr lang="fr-FR" sz="700" kern="1200" dirty="0">
                <a:latin typeface="Marianne" panose="02000000000000000000" pitchFamily="2" charset="0"/>
                <a:ea typeface="+mn-ea"/>
                <a:cs typeface="+mn-cs"/>
              </a:rPr>
              <a:t>Activités spécialisées, scientifiques et techniques : 9 %</a:t>
            </a:r>
          </a:p>
          <a:p>
            <a:pPr marL="171450" indent="-171450" defTabSz="1390528">
              <a:buClrTx/>
              <a:buFont typeface="Arial" panose="020B0604020202020204" pitchFamily="34" charset="0"/>
              <a:buChar char="•"/>
            </a:pPr>
            <a:r>
              <a:rPr lang="fr-FR" sz="700" kern="1200" dirty="0">
                <a:latin typeface="Marianne" panose="02000000000000000000" pitchFamily="2" charset="0"/>
                <a:ea typeface="+mn-ea"/>
                <a:cs typeface="+mn-cs"/>
              </a:rPr>
              <a:t>Commerce  et réparation d’automobiles et de motocycles : 8 %</a:t>
            </a:r>
          </a:p>
          <a:p>
            <a:pPr marL="171450" indent="-171450" defTabSz="1390528">
              <a:buClrTx/>
              <a:buFont typeface="Arial" panose="020B0604020202020204" pitchFamily="34" charset="0"/>
              <a:buChar char="•"/>
            </a:pPr>
            <a:r>
              <a:rPr lang="fr-FR" sz="700" kern="1200" dirty="0">
                <a:latin typeface="Marianne" panose="02000000000000000000" pitchFamily="2" charset="0"/>
                <a:ea typeface="+mn-ea"/>
                <a:cs typeface="+mn-cs"/>
              </a:rPr>
              <a:t>Construction : 6 %</a:t>
            </a:r>
          </a:p>
          <a:p>
            <a:pPr marL="171450" indent="-171450" defTabSz="1390528">
              <a:buClrTx/>
              <a:buFont typeface="Arial" panose="020B0604020202020204" pitchFamily="34" charset="0"/>
              <a:buChar char="•"/>
            </a:pPr>
            <a:r>
              <a:rPr lang="fr-FR" sz="700" kern="1200" dirty="0">
                <a:latin typeface="Marianne" panose="02000000000000000000" pitchFamily="2" charset="0"/>
                <a:ea typeface="+mn-ea"/>
                <a:cs typeface="+mn-cs"/>
              </a:rPr>
              <a:t>Transports et entreposage : 4 %</a:t>
            </a:r>
          </a:p>
        </p:txBody>
      </p:sp>
    </p:spTree>
    <p:extLst>
      <p:ext uri="{BB962C8B-B14F-4D97-AF65-F5344CB8AC3E}">
        <p14:creationId xmlns:p14="http://schemas.microsoft.com/office/powerpoint/2010/main" val="152934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92DF8-1A2A-DE70-6636-42BEA5FB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71;p5">
            <a:extLst>
              <a:ext uri="{FF2B5EF4-FFF2-40B4-BE49-F238E27FC236}">
                <a16:creationId xmlns:a16="http://schemas.microsoft.com/office/drawing/2014/main" id="{C0B4DA9C-E0C9-2DE7-7451-50CDF9B9BB52}"/>
              </a:ext>
            </a:extLst>
          </p:cNvPr>
          <p:cNvSpPr/>
          <p:nvPr/>
        </p:nvSpPr>
        <p:spPr>
          <a:xfrm>
            <a:off x="1609297" y="602311"/>
            <a:ext cx="5787678" cy="4230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45" tIns="22545" rIns="22545" bIns="22545" anchor="t">
            <a:noAutofit/>
          </a:bodyPr>
          <a:lstStyle/>
          <a:p>
            <a:pPr defTabSz="914355">
              <a:lnSpc>
                <a:spcPct val="90000"/>
              </a:lnSpc>
              <a:spcBef>
                <a:spcPts val="1688"/>
              </a:spcBef>
              <a:buClrTx/>
              <a:tabLst>
                <a:tab pos="0" algn="l"/>
              </a:tabLst>
            </a:pPr>
            <a:r>
              <a:rPr lang="fr-FR" sz="1950" b="1" dirty="0">
                <a:solidFill>
                  <a:srgbClr val="0B139E"/>
                </a:solidFill>
                <a:latin typeface="Arial"/>
                <a:cs typeface="Arial"/>
              </a:rPr>
              <a:t>Les défaillances d’entreprises, un enjeu national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D07245-84F4-4D79-8693-F574F4A5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" y="18546"/>
            <a:ext cx="1444163" cy="851249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93F7672-F953-40C4-A326-F445186DE9BF}"/>
              </a:ext>
            </a:extLst>
          </p:cNvPr>
          <p:cNvSpPr txBox="1">
            <a:spLocks/>
          </p:cNvSpPr>
          <p:nvPr/>
        </p:nvSpPr>
        <p:spPr bwMode="auto">
          <a:xfrm>
            <a:off x="323385" y="1350497"/>
            <a:ext cx="8497229" cy="3762192"/>
          </a:xfrm>
          <a:prstGeom prst="rect">
            <a:avLst/>
          </a:prstGeom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0091"/>
                </a:solidFill>
              </a:rPr>
              <a:t>En 2025, 70 000 entreprises ont connu une défaillance en France, ce qui représente 267 000 emplois concernés.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0091"/>
                </a:solidFill>
              </a:rPr>
              <a:t>Parmi ces défaillances, près de la moitié aboutissent à une liquidation judiciaire.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>
              <a:defRPr/>
            </a:pPr>
            <a:r>
              <a:rPr lang="fr-FR" sz="1800" b="1" dirty="0">
                <a:solidFill>
                  <a:srgbClr val="000091"/>
                </a:solidFill>
                <a:sym typeface="Wingdings" panose="05000000000000000000" pitchFamily="2" charset="2"/>
              </a:rPr>
              <a:t> </a:t>
            </a:r>
            <a:r>
              <a:rPr lang="fr-FR" sz="1800" b="1" dirty="0">
                <a:solidFill>
                  <a:srgbClr val="000091"/>
                </a:solidFill>
              </a:rPr>
              <a:t>Comment éviter que des difficultés temporaires ne deviennent des fermetures définitives 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srgbClr val="00009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900" dirty="0">
              <a:solidFill>
                <a:srgbClr val="0B139E"/>
              </a:solidFill>
              <a:latin typeface="Marianne" panose="02000000000000000000"/>
            </a:endParaRPr>
          </a:p>
          <a:p>
            <a:pPr lvl="1">
              <a:defRPr/>
            </a:pPr>
            <a:endParaRPr lang="fr-FR" sz="1900" dirty="0">
              <a:solidFill>
                <a:srgbClr val="0B139E"/>
              </a:solidFill>
              <a:latin typeface="+mn-lt"/>
            </a:endParaRPr>
          </a:p>
        </p:txBody>
      </p:sp>
      <p:sp>
        <p:nvSpPr>
          <p:cNvPr id="8" name="Google Shape;42;p1">
            <a:extLst>
              <a:ext uri="{FF2B5EF4-FFF2-40B4-BE49-F238E27FC236}">
                <a16:creationId xmlns:a16="http://schemas.microsoft.com/office/drawing/2014/main" id="{18C0566E-0B8E-4CFA-B88B-F29DF1AADD13}"/>
              </a:ext>
            </a:extLst>
          </p:cNvPr>
          <p:cNvSpPr txBox="1"/>
          <p:nvPr/>
        </p:nvSpPr>
        <p:spPr>
          <a:xfrm>
            <a:off x="4225500" y="256375"/>
            <a:ext cx="45513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75" tIns="35575" rIns="35575" bIns="35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Signaux Faibles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770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92DF8-1A2A-DE70-6636-42BEA5FB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71;p5">
            <a:extLst>
              <a:ext uri="{FF2B5EF4-FFF2-40B4-BE49-F238E27FC236}">
                <a16:creationId xmlns:a16="http://schemas.microsoft.com/office/drawing/2014/main" id="{C0B4DA9C-E0C9-2DE7-7451-50CDF9B9BB52}"/>
              </a:ext>
            </a:extLst>
          </p:cNvPr>
          <p:cNvSpPr/>
          <p:nvPr/>
        </p:nvSpPr>
        <p:spPr>
          <a:xfrm>
            <a:off x="1609297" y="602311"/>
            <a:ext cx="5787678" cy="4230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45" tIns="22545" rIns="22545" bIns="22545" anchor="t">
            <a:noAutofit/>
          </a:bodyPr>
          <a:lstStyle/>
          <a:p>
            <a:pPr defTabSz="914355">
              <a:lnSpc>
                <a:spcPct val="90000"/>
              </a:lnSpc>
              <a:spcBef>
                <a:spcPts val="1688"/>
              </a:spcBef>
              <a:buClrTx/>
              <a:tabLst>
                <a:tab pos="0" algn="l"/>
              </a:tabLst>
            </a:pPr>
            <a:r>
              <a:rPr lang="fr-FR" sz="1950" b="1" dirty="0">
                <a:solidFill>
                  <a:srgbClr val="0B139E"/>
                </a:solidFill>
                <a:latin typeface="Arial"/>
                <a:cs typeface="Arial"/>
              </a:rPr>
              <a:t>L’Etat mobilisé contre les défaillances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D07245-84F4-4D79-8693-F574F4A5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" y="18546"/>
            <a:ext cx="1444163" cy="851249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93F7672-F953-40C4-A326-F445186DE9BF}"/>
              </a:ext>
            </a:extLst>
          </p:cNvPr>
          <p:cNvSpPr txBox="1">
            <a:spLocks/>
          </p:cNvSpPr>
          <p:nvPr/>
        </p:nvSpPr>
        <p:spPr bwMode="auto">
          <a:xfrm>
            <a:off x="323385" y="1350497"/>
            <a:ext cx="8497229" cy="4108128"/>
          </a:xfrm>
          <a:prstGeom prst="rect">
            <a:avLst/>
          </a:prstGeom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fr-FR" sz="1800" dirty="0">
                <a:solidFill>
                  <a:srgbClr val="000091"/>
                </a:solidFill>
              </a:rPr>
              <a:t>Au sein de l’Etat, plusieurs acteurs – avec des compétences et des outils différents – se coordonnent pour répondre à cette problématique.</a:t>
            </a:r>
          </a:p>
          <a:p>
            <a:pPr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>
              <a:defRPr/>
            </a:pPr>
            <a:r>
              <a:rPr lang="fr-FR" sz="1800" dirty="0">
                <a:solidFill>
                  <a:srgbClr val="000091"/>
                </a:solidFill>
              </a:rPr>
              <a:t>Au Ministère de l’Economie notamment,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0091"/>
                </a:solidFill>
              </a:rPr>
              <a:t>Au niveau central, la MIRE – Mission Interministérielle aux Restructurations d’Entreprises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0091"/>
                </a:solidFill>
              </a:rPr>
              <a:t>Au niveau régional, les CRP (Les Commissaires aux restructurations et à la prévention des difficultés des entreprises), DREETS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0091"/>
                </a:solidFill>
              </a:rPr>
              <a:t>Au niveau départemental, les CDED (Les conseillers départementaux aux entreprises en difficulté), DGFiP</a:t>
            </a:r>
          </a:p>
          <a:p>
            <a:pPr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>
              <a:defRPr/>
            </a:pPr>
            <a:r>
              <a:rPr lang="fr-FR" sz="1800" dirty="0">
                <a:solidFill>
                  <a:srgbClr val="000091"/>
                </a:solidFill>
              </a:rPr>
              <a:t>D’autres administrations engagées : le Ministère du travail (DDETS), les caisses régionales de l’URSSAF et la Banque de France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900" dirty="0">
              <a:solidFill>
                <a:srgbClr val="0B139E"/>
              </a:solidFill>
              <a:latin typeface="Marianne" panose="02000000000000000000"/>
            </a:endParaRPr>
          </a:p>
          <a:p>
            <a:pPr lvl="1">
              <a:defRPr/>
            </a:pPr>
            <a:endParaRPr lang="fr-FR" sz="1900" dirty="0">
              <a:solidFill>
                <a:srgbClr val="0B139E"/>
              </a:solidFill>
              <a:latin typeface="+mn-lt"/>
            </a:endParaRPr>
          </a:p>
        </p:txBody>
      </p:sp>
      <p:sp>
        <p:nvSpPr>
          <p:cNvPr id="8" name="Google Shape;42;p1">
            <a:extLst>
              <a:ext uri="{FF2B5EF4-FFF2-40B4-BE49-F238E27FC236}">
                <a16:creationId xmlns:a16="http://schemas.microsoft.com/office/drawing/2014/main" id="{18C0566E-0B8E-4CFA-B88B-F29DF1AADD13}"/>
              </a:ext>
            </a:extLst>
          </p:cNvPr>
          <p:cNvSpPr txBox="1"/>
          <p:nvPr/>
        </p:nvSpPr>
        <p:spPr>
          <a:xfrm>
            <a:off x="4225500" y="256375"/>
            <a:ext cx="45513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75" tIns="35575" rIns="35575" bIns="35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Signaux Faibles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25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92DF8-1A2A-DE70-6636-42BEA5FB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71;p5">
            <a:extLst>
              <a:ext uri="{FF2B5EF4-FFF2-40B4-BE49-F238E27FC236}">
                <a16:creationId xmlns:a16="http://schemas.microsoft.com/office/drawing/2014/main" id="{C0B4DA9C-E0C9-2DE7-7451-50CDF9B9BB52}"/>
              </a:ext>
            </a:extLst>
          </p:cNvPr>
          <p:cNvSpPr/>
          <p:nvPr/>
        </p:nvSpPr>
        <p:spPr>
          <a:xfrm>
            <a:off x="1609296" y="602311"/>
            <a:ext cx="7167503" cy="400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45" tIns="22545" rIns="22545" bIns="22545" anchor="t">
            <a:noAutofit/>
          </a:bodyPr>
          <a:lstStyle/>
          <a:p>
            <a:pPr defTabSz="914355">
              <a:lnSpc>
                <a:spcPct val="90000"/>
              </a:lnSpc>
              <a:spcBef>
                <a:spcPts val="1688"/>
              </a:spcBef>
              <a:buClrTx/>
              <a:tabLst>
                <a:tab pos="0" algn="l"/>
              </a:tabLst>
            </a:pPr>
            <a:r>
              <a:rPr lang="fr-FR" sz="1950" b="1" dirty="0">
                <a:solidFill>
                  <a:srgbClr val="0B139E"/>
                </a:solidFill>
                <a:latin typeface="Arial"/>
                <a:cs typeface="Arial"/>
              </a:rPr>
              <a:t>Aller au-devant des entreprises pour prévenir des difficultés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D07245-84F4-4D79-8693-F574F4A5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" y="18546"/>
            <a:ext cx="1444163" cy="851249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93F7672-F953-40C4-A326-F445186DE9BF}"/>
              </a:ext>
            </a:extLst>
          </p:cNvPr>
          <p:cNvSpPr txBox="1">
            <a:spLocks/>
          </p:cNvSpPr>
          <p:nvPr/>
        </p:nvSpPr>
        <p:spPr bwMode="auto">
          <a:xfrm>
            <a:off x="323385" y="1350497"/>
            <a:ext cx="8497229" cy="4108128"/>
          </a:xfrm>
          <a:prstGeom prst="rect">
            <a:avLst/>
          </a:prstGeom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fr-FR" sz="1900" dirty="0">
              <a:solidFill>
                <a:srgbClr val="0B139E"/>
              </a:solidFill>
              <a:latin typeface="Marianne" panose="02000000000000000000"/>
            </a:endParaRPr>
          </a:p>
          <a:p>
            <a:pPr lvl="1">
              <a:defRPr/>
            </a:pPr>
            <a:endParaRPr lang="fr-FR" sz="1900" dirty="0">
              <a:solidFill>
                <a:srgbClr val="0B139E"/>
              </a:solidFill>
              <a:latin typeface="+mn-lt"/>
            </a:endParaRPr>
          </a:p>
        </p:txBody>
      </p:sp>
      <p:sp>
        <p:nvSpPr>
          <p:cNvPr id="8" name="Google Shape;42;p1">
            <a:extLst>
              <a:ext uri="{FF2B5EF4-FFF2-40B4-BE49-F238E27FC236}">
                <a16:creationId xmlns:a16="http://schemas.microsoft.com/office/drawing/2014/main" id="{18C0566E-0B8E-4CFA-B88B-F29DF1AADD13}"/>
              </a:ext>
            </a:extLst>
          </p:cNvPr>
          <p:cNvSpPr txBox="1"/>
          <p:nvPr/>
        </p:nvSpPr>
        <p:spPr>
          <a:xfrm>
            <a:off x="4225500" y="256375"/>
            <a:ext cx="45513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75" tIns="35575" rIns="35575" bIns="35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Signaux Faibles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EF36A-C7C7-421F-A346-9D42EFE98D55}"/>
              </a:ext>
            </a:extLst>
          </p:cNvPr>
          <p:cNvSpPr/>
          <p:nvPr/>
        </p:nvSpPr>
        <p:spPr>
          <a:xfrm>
            <a:off x="367201" y="1149729"/>
            <a:ext cx="8544911" cy="92333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</a:rPr>
              <a:t>« Signaux Faibles » commence en 2016, en Bourgogne </a:t>
            </a:r>
            <a:r>
              <a:rPr kumimoji="0" lang="fr-FR" sz="1800" b="0" i="0" u="none" strike="noStrike" kern="0" cap="none" spc="-1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</a:rPr>
              <a:t>avec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</a:rPr>
              <a:t>les agents chargés d’accompagner les entreprises en difficulté. </a:t>
            </a: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B5400B-8A71-4A68-AE48-521E6FB9F65F}"/>
              </a:ext>
            </a:extLst>
          </p:cNvPr>
          <p:cNvSpPr/>
          <p:nvPr/>
        </p:nvSpPr>
        <p:spPr>
          <a:xfrm>
            <a:off x="733612" y="1890455"/>
            <a:ext cx="5838800" cy="64633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fr-FR" sz="1800" b="1" spc="-1" dirty="0">
                <a:solidFill>
                  <a:srgbClr val="000091"/>
                </a:solidFill>
                <a:cs typeface="Baloo Bhai" panose="03080902040302020200" pitchFamily="66" charset="0"/>
              </a:rPr>
              <a:t>Constat : </a:t>
            </a:r>
            <a:r>
              <a:rPr lang="fr-FR" sz="1800" spc="-1" dirty="0">
                <a:solidFill>
                  <a:srgbClr val="000091"/>
                </a:solidFill>
                <a:cs typeface="Baloo Bhai" panose="03080902040302020200" pitchFamily="66" charset="0"/>
              </a:rPr>
              <a:t>Besoin de détecter les &lt;entreprises en difficulté au plus tôt afin de les accompagner au mieux.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C712532-7E71-4270-8CFC-2EA3695E0C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t="10225" r="11836" b="10254"/>
          <a:stretch/>
        </p:blipFill>
        <p:spPr>
          <a:xfrm>
            <a:off x="7175333" y="1536313"/>
            <a:ext cx="1042360" cy="1065525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40DED0E-3FD2-471C-AD80-3FF1D9373AFB}"/>
              </a:ext>
            </a:extLst>
          </p:cNvPr>
          <p:cNvCxnSpPr>
            <a:cxnSpLocks/>
          </p:cNvCxnSpPr>
          <p:nvPr/>
        </p:nvCxnSpPr>
        <p:spPr>
          <a:xfrm>
            <a:off x="3764536" y="2582852"/>
            <a:ext cx="1" cy="5163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44C012E-2A4F-4CA1-A774-63B2F63906A2}"/>
              </a:ext>
            </a:extLst>
          </p:cNvPr>
          <p:cNvSpPr/>
          <p:nvPr/>
        </p:nvSpPr>
        <p:spPr>
          <a:xfrm>
            <a:off x="724010" y="3136743"/>
            <a:ext cx="5919534" cy="92333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fr-FR" sz="1800" b="1" spc="-1" dirty="0">
                <a:solidFill>
                  <a:srgbClr val="000091"/>
                </a:solidFill>
                <a:cs typeface="Baloo Bhai" panose="03080902040302020200" pitchFamily="66" charset="0"/>
              </a:rPr>
              <a:t>Une bonne pratique :</a:t>
            </a:r>
            <a:r>
              <a:rPr lang="fr-FR" sz="1800" spc="-1" dirty="0">
                <a:solidFill>
                  <a:srgbClr val="000091"/>
                </a:solidFill>
                <a:cs typeface="Baloo Bhai" panose="03080902040302020200" pitchFamily="66" charset="0"/>
              </a:rPr>
              <a:t> pour détecter en amont, partager les informations/ données sur les entreprises entre agents de différentes administrations s’avère efficace. 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8757685-01EF-41D4-A322-69BE8071D833}"/>
              </a:ext>
            </a:extLst>
          </p:cNvPr>
          <p:cNvCxnSpPr>
            <a:cxnSpLocks/>
          </p:cNvCxnSpPr>
          <p:nvPr/>
        </p:nvCxnSpPr>
        <p:spPr>
          <a:xfrm>
            <a:off x="3754263" y="4066325"/>
            <a:ext cx="1" cy="5163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622FCFB-43EA-439D-871B-D5CD61F0D182}"/>
              </a:ext>
            </a:extLst>
          </p:cNvPr>
          <p:cNvSpPr/>
          <p:nvPr/>
        </p:nvSpPr>
        <p:spPr>
          <a:xfrm>
            <a:off x="623237" y="4621311"/>
            <a:ext cx="5877913" cy="92333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fr-FR" sz="1800" b="1" spc="-1" dirty="0">
                <a:solidFill>
                  <a:srgbClr val="000091"/>
                </a:solidFill>
                <a:cs typeface="Baloo Bhai" panose="03080902040302020200" pitchFamily="66" charset="0"/>
              </a:rPr>
              <a:t>Une idée : </a:t>
            </a:r>
            <a:r>
              <a:rPr lang="fr-FR" sz="1800" spc="-1" dirty="0">
                <a:solidFill>
                  <a:srgbClr val="000091"/>
                </a:solidFill>
                <a:cs typeface="Baloo Bhai" panose="03080902040302020200" pitchFamily="66" charset="0"/>
              </a:rPr>
              <a:t>concevoir et mettre en place un outil capable de croiser des données d’entreprises afin de détecter celles présentant des risques de défaillance.</a:t>
            </a:r>
            <a:endParaRPr lang="fr-FR" sz="1800" b="1" spc="-1" dirty="0">
              <a:solidFill>
                <a:srgbClr val="000091"/>
              </a:solidFill>
              <a:cs typeface="Baloo Bhai" panose="03080902040302020200" pitchFamily="66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CF062D0-21FB-433A-9930-730D5A7071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11478" r="6909" b="11849"/>
          <a:stretch/>
        </p:blipFill>
        <p:spPr>
          <a:xfrm>
            <a:off x="7080957" y="4218661"/>
            <a:ext cx="1302245" cy="11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7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92DF8-1A2A-DE70-6636-42BEA5FB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BD07245-84F4-4D79-8693-F574F4A5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" y="18546"/>
            <a:ext cx="1444163" cy="851249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93F7672-F953-40C4-A326-F445186DE9BF}"/>
              </a:ext>
            </a:extLst>
          </p:cNvPr>
          <p:cNvSpPr txBox="1">
            <a:spLocks/>
          </p:cNvSpPr>
          <p:nvPr/>
        </p:nvSpPr>
        <p:spPr bwMode="auto">
          <a:xfrm>
            <a:off x="323385" y="1350497"/>
            <a:ext cx="8497229" cy="4108128"/>
          </a:xfrm>
          <a:prstGeom prst="rect">
            <a:avLst/>
          </a:prstGeom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fr-FR" sz="1900" dirty="0">
              <a:solidFill>
                <a:srgbClr val="0B139E"/>
              </a:solidFill>
              <a:latin typeface="Marianne" panose="02000000000000000000"/>
            </a:endParaRPr>
          </a:p>
          <a:p>
            <a:pPr lvl="1">
              <a:defRPr/>
            </a:pPr>
            <a:endParaRPr lang="fr-FR" sz="1900" dirty="0">
              <a:solidFill>
                <a:srgbClr val="0B139E"/>
              </a:solidFill>
              <a:latin typeface="+mn-lt"/>
            </a:endParaRPr>
          </a:p>
        </p:txBody>
      </p:sp>
      <p:sp>
        <p:nvSpPr>
          <p:cNvPr id="8" name="Google Shape;42;p1">
            <a:extLst>
              <a:ext uri="{FF2B5EF4-FFF2-40B4-BE49-F238E27FC236}">
                <a16:creationId xmlns:a16="http://schemas.microsoft.com/office/drawing/2014/main" id="{18C0566E-0B8E-4CFA-B88B-F29DF1AADD13}"/>
              </a:ext>
            </a:extLst>
          </p:cNvPr>
          <p:cNvSpPr txBox="1"/>
          <p:nvPr/>
        </p:nvSpPr>
        <p:spPr>
          <a:xfrm>
            <a:off x="4225500" y="256375"/>
            <a:ext cx="45513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75" tIns="35575" rIns="35575" bIns="35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Signaux Faibles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71;p5">
            <a:extLst>
              <a:ext uri="{FF2B5EF4-FFF2-40B4-BE49-F238E27FC236}">
                <a16:creationId xmlns:a16="http://schemas.microsoft.com/office/drawing/2014/main" id="{C0B4DA9C-E0C9-2DE7-7451-50CDF9B9BB52}"/>
              </a:ext>
            </a:extLst>
          </p:cNvPr>
          <p:cNvSpPr/>
          <p:nvPr/>
        </p:nvSpPr>
        <p:spPr>
          <a:xfrm>
            <a:off x="733612" y="602310"/>
            <a:ext cx="8043187" cy="5958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45" tIns="22545" rIns="22545" bIns="22545" anchor="t">
            <a:noAutofit/>
          </a:bodyPr>
          <a:lstStyle/>
          <a:p>
            <a:pPr defTabSz="914355">
              <a:lnSpc>
                <a:spcPct val="90000"/>
              </a:lnSpc>
              <a:spcBef>
                <a:spcPts val="1688"/>
              </a:spcBef>
              <a:buClrTx/>
              <a:tabLst>
                <a:tab pos="0" algn="l"/>
              </a:tabLst>
            </a:pPr>
            <a:r>
              <a:rPr lang="fr-FR" sz="1950" b="1" dirty="0">
                <a:solidFill>
                  <a:srgbClr val="0B139E"/>
                </a:solidFill>
                <a:latin typeface="Arial"/>
                <a:cs typeface="Arial"/>
              </a:rPr>
              <a:t>Cibler les entreprises de plus de 10 salariés à risque de défaillance</a:t>
            </a:r>
          </a:p>
        </p:txBody>
      </p:sp>
      <p:sp>
        <p:nvSpPr>
          <p:cNvPr id="15" name="Google Shape;148;p15">
            <a:extLst>
              <a:ext uri="{FF2B5EF4-FFF2-40B4-BE49-F238E27FC236}">
                <a16:creationId xmlns:a16="http://schemas.microsoft.com/office/drawing/2014/main" id="{F9A2E8FD-FBD4-4F29-8913-BA79ED152E96}"/>
              </a:ext>
            </a:extLst>
          </p:cNvPr>
          <p:cNvSpPr txBox="1"/>
          <p:nvPr/>
        </p:nvSpPr>
        <p:spPr>
          <a:xfrm>
            <a:off x="1452279" y="794593"/>
            <a:ext cx="7068123" cy="200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990" tIns="63990" rIns="63990" bIns="63990" anchor="t" anchorCtr="0">
            <a:spAutoFit/>
          </a:bodyPr>
          <a:lstStyle/>
          <a:p>
            <a:pPr defTabSz="822960">
              <a:lnSpc>
                <a:spcPct val="115000"/>
              </a:lnSpc>
            </a:pPr>
            <a:endParaRPr lang="fr-FR" sz="1800" b="1" dirty="0">
              <a:solidFill>
                <a:srgbClr val="000091"/>
              </a:solidFill>
            </a:endParaRPr>
          </a:p>
          <a:p>
            <a:pPr defTabSz="822960">
              <a:lnSpc>
                <a:spcPct val="115000"/>
              </a:lnSpc>
              <a:spcBef>
                <a:spcPts val="1080"/>
              </a:spcBef>
            </a:pPr>
            <a:r>
              <a:rPr lang="fr-FR" sz="1800" b="1" dirty="0">
                <a:solidFill>
                  <a:srgbClr val="000091"/>
                </a:solidFill>
              </a:rPr>
              <a:t>Cibler / Prioriser </a:t>
            </a:r>
            <a:r>
              <a:rPr lang="fr-FR" sz="1800" dirty="0">
                <a:solidFill>
                  <a:srgbClr val="000091"/>
                </a:solidFill>
              </a:rPr>
              <a:t>des entreprises à contacter et accompagner sur un territoire.</a:t>
            </a:r>
          </a:p>
          <a:p>
            <a:pPr defTabSz="822960">
              <a:lnSpc>
                <a:spcPct val="115000"/>
              </a:lnSpc>
              <a:spcBef>
                <a:spcPts val="1080"/>
              </a:spcBef>
            </a:pPr>
            <a:r>
              <a:rPr lang="fr-FR" sz="1800" dirty="0">
                <a:solidFill>
                  <a:srgbClr val="000091"/>
                </a:solidFill>
                <a:sym typeface="Wingdings" panose="05000000000000000000" pitchFamily="2" charset="2"/>
              </a:rPr>
              <a:t></a:t>
            </a:r>
            <a:r>
              <a:rPr lang="fr-FR" sz="1800" dirty="0">
                <a:solidFill>
                  <a:srgbClr val="000091"/>
                </a:solidFill>
              </a:rPr>
              <a:t> Grâce à un modèle prédictif calculant le risque de défaillance d’une entreprise à 18 mois, à partir des défaillances passées. </a:t>
            </a:r>
          </a:p>
        </p:txBody>
      </p:sp>
      <p:pic>
        <p:nvPicPr>
          <p:cNvPr id="18" name="Google Shape;446;p37">
            <a:extLst>
              <a:ext uri="{FF2B5EF4-FFF2-40B4-BE49-F238E27FC236}">
                <a16:creationId xmlns:a16="http://schemas.microsoft.com/office/drawing/2014/main" id="{42594629-B779-407D-AF32-497C6EB6309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234" y="1477756"/>
            <a:ext cx="865310" cy="86531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5F4BD63-00D5-4174-81DE-039AFCFA0B09}"/>
              </a:ext>
            </a:extLst>
          </p:cNvPr>
          <p:cNvSpPr txBox="1"/>
          <p:nvPr/>
        </p:nvSpPr>
        <p:spPr>
          <a:xfrm>
            <a:off x="224762" y="2951027"/>
            <a:ext cx="8485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/>
            <a:r>
              <a:rPr lang="fr-FR" sz="1600" dirty="0">
                <a:solidFill>
                  <a:srgbClr val="000091"/>
                </a:solidFill>
              </a:rPr>
              <a:t>Le calcul de ces probabilités repose sur un modèle statistique auto-apprenant (utilisant l’intelligence artificielle) qui, à partir des défaillances du passé, établit une prédiction des défaillances potentielles futures.</a:t>
            </a:r>
          </a:p>
          <a:p>
            <a:pPr defTabSz="822960"/>
            <a:endParaRPr lang="fr-FR" sz="1600" dirty="0">
              <a:solidFill>
                <a:srgbClr val="000091"/>
              </a:solidFill>
            </a:endParaRPr>
          </a:p>
          <a:p>
            <a:pPr defTabSz="822960"/>
            <a:r>
              <a:rPr lang="fr-FR" sz="1600" dirty="0">
                <a:solidFill>
                  <a:srgbClr val="000091"/>
                </a:solidFill>
              </a:rPr>
              <a:t>Les entreprises détectées présentent une probabilité de 46% d’entrer en défaillance sous 18 mois. </a:t>
            </a:r>
          </a:p>
        </p:txBody>
      </p:sp>
    </p:spTree>
    <p:extLst>
      <p:ext uri="{BB962C8B-B14F-4D97-AF65-F5344CB8AC3E}">
        <p14:creationId xmlns:p14="http://schemas.microsoft.com/office/powerpoint/2010/main" val="388455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92DF8-1A2A-DE70-6636-42BEA5FB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BD07245-84F4-4D79-8693-F574F4A5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" y="18546"/>
            <a:ext cx="1444163" cy="851249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93F7672-F953-40C4-A326-F445186DE9BF}"/>
              </a:ext>
            </a:extLst>
          </p:cNvPr>
          <p:cNvSpPr txBox="1">
            <a:spLocks/>
          </p:cNvSpPr>
          <p:nvPr/>
        </p:nvSpPr>
        <p:spPr bwMode="auto">
          <a:xfrm>
            <a:off x="323385" y="1350497"/>
            <a:ext cx="8497229" cy="4108128"/>
          </a:xfrm>
          <a:prstGeom prst="rect">
            <a:avLst/>
          </a:prstGeom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fr-FR" sz="1900" dirty="0">
              <a:solidFill>
                <a:srgbClr val="0B139E"/>
              </a:solidFill>
              <a:latin typeface="Marianne" panose="02000000000000000000"/>
            </a:endParaRPr>
          </a:p>
          <a:p>
            <a:pPr lvl="1">
              <a:defRPr/>
            </a:pPr>
            <a:endParaRPr lang="fr-FR" sz="1900" dirty="0">
              <a:solidFill>
                <a:srgbClr val="0B139E"/>
              </a:solidFill>
              <a:latin typeface="+mn-lt"/>
            </a:endParaRPr>
          </a:p>
        </p:txBody>
      </p:sp>
      <p:sp>
        <p:nvSpPr>
          <p:cNvPr id="8" name="Google Shape;42;p1">
            <a:extLst>
              <a:ext uri="{FF2B5EF4-FFF2-40B4-BE49-F238E27FC236}">
                <a16:creationId xmlns:a16="http://schemas.microsoft.com/office/drawing/2014/main" id="{18C0566E-0B8E-4CFA-B88B-F29DF1AADD13}"/>
              </a:ext>
            </a:extLst>
          </p:cNvPr>
          <p:cNvSpPr txBox="1"/>
          <p:nvPr/>
        </p:nvSpPr>
        <p:spPr>
          <a:xfrm>
            <a:off x="4225500" y="256375"/>
            <a:ext cx="45513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75" tIns="35575" rIns="35575" bIns="35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Signaux Faibles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71;p5">
            <a:extLst>
              <a:ext uri="{FF2B5EF4-FFF2-40B4-BE49-F238E27FC236}">
                <a16:creationId xmlns:a16="http://schemas.microsoft.com/office/drawing/2014/main" id="{C0B4DA9C-E0C9-2DE7-7451-50CDF9B9BB52}"/>
              </a:ext>
            </a:extLst>
          </p:cNvPr>
          <p:cNvSpPr/>
          <p:nvPr/>
        </p:nvSpPr>
        <p:spPr>
          <a:xfrm>
            <a:off x="733612" y="602310"/>
            <a:ext cx="8043187" cy="5958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45" tIns="22545" rIns="22545" bIns="22545" anchor="t">
            <a:noAutofit/>
          </a:bodyPr>
          <a:lstStyle/>
          <a:p>
            <a:pPr defTabSz="914355">
              <a:lnSpc>
                <a:spcPct val="90000"/>
              </a:lnSpc>
              <a:spcBef>
                <a:spcPts val="1688"/>
              </a:spcBef>
              <a:buClrTx/>
              <a:tabLst>
                <a:tab pos="0" algn="l"/>
              </a:tabLst>
            </a:pPr>
            <a:r>
              <a:rPr lang="fr-FR" sz="1950" b="1" dirty="0">
                <a:solidFill>
                  <a:srgbClr val="0B139E"/>
                </a:solidFill>
                <a:latin typeface="Arial"/>
                <a:cs typeface="Arial"/>
              </a:rPr>
              <a:t>Les données utilisées dans le modèle de détection</a:t>
            </a:r>
          </a:p>
        </p:txBody>
      </p:sp>
      <p:sp>
        <p:nvSpPr>
          <p:cNvPr id="32" name="Google Shape;244;p22">
            <a:extLst>
              <a:ext uri="{FF2B5EF4-FFF2-40B4-BE49-F238E27FC236}">
                <a16:creationId xmlns:a16="http://schemas.microsoft.com/office/drawing/2014/main" id="{64D71DAA-C6A9-4CA7-BA9A-E721285BCAD5}"/>
              </a:ext>
            </a:extLst>
          </p:cNvPr>
          <p:cNvSpPr/>
          <p:nvPr/>
        </p:nvSpPr>
        <p:spPr>
          <a:xfrm>
            <a:off x="5082487" y="1564510"/>
            <a:ext cx="3518100" cy="281610"/>
          </a:xfrm>
          <a:prstGeom prst="rect">
            <a:avLst/>
          </a:prstGeom>
          <a:solidFill>
            <a:srgbClr val="E0E1FF"/>
          </a:solidFill>
          <a:ln>
            <a:noFill/>
          </a:ln>
        </p:spPr>
        <p:txBody>
          <a:bodyPr spcFirstLastPara="1" wrap="square" lIns="23985" tIns="23985" rIns="23985" bIns="23985" anchor="ctr" anchorCtr="0">
            <a:noAutofit/>
          </a:bodyPr>
          <a:lstStyle/>
          <a:p>
            <a:pPr marL="0" marR="0" lvl="0" indent="0" algn="ctr" defTabSz="8229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5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Type de donnée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oogle Shape;76;p14">
            <a:extLst>
              <a:ext uri="{FF2B5EF4-FFF2-40B4-BE49-F238E27FC236}">
                <a16:creationId xmlns:a16="http://schemas.microsoft.com/office/drawing/2014/main" id="{7CCACE68-D1CD-46F4-AEB7-7CD1302A4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316338" y="2734391"/>
            <a:ext cx="1009860" cy="550800"/>
          </a:xfrm>
          <a:prstGeom prst="rect">
            <a:avLst/>
          </a:prstGeom>
          <a:ln w="0">
            <a:noFill/>
          </a:ln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549D59B9-D8C4-4063-B731-960B884C86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8" t="24684" r="11402" b="21699"/>
          <a:stretch/>
        </p:blipFill>
        <p:spPr>
          <a:xfrm>
            <a:off x="1292725" y="4430701"/>
            <a:ext cx="966363" cy="453600"/>
          </a:xfrm>
          <a:prstGeom prst="rect">
            <a:avLst/>
          </a:prstGeom>
          <a:ln w="0">
            <a:noFill/>
          </a:ln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A5B71216-A2D7-484F-A6A5-B4694D36374A}"/>
              </a:ext>
            </a:extLst>
          </p:cNvPr>
          <p:cNvPicPr/>
          <p:nvPr/>
        </p:nvPicPr>
        <p:blipFill rotWithShape="1">
          <a:blip r:embed="rId6"/>
          <a:srcRect t="8660" r="54889" b="6371"/>
          <a:stretch/>
        </p:blipFill>
        <p:spPr>
          <a:xfrm>
            <a:off x="1451123" y="3553261"/>
            <a:ext cx="649568" cy="609370"/>
          </a:xfrm>
          <a:prstGeom prst="rect">
            <a:avLst/>
          </a:prstGeom>
          <a:ln w="0">
            <a:noFill/>
          </a:ln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A755E712-1E5C-4C9E-9BCD-14EDAE800EFB}"/>
              </a:ext>
            </a:extLst>
          </p:cNvPr>
          <p:cNvPicPr/>
          <p:nvPr/>
        </p:nvPicPr>
        <p:blipFill rotWithShape="1">
          <a:blip r:embed="rId7"/>
          <a:srcRect l="24701" r="23693"/>
          <a:stretch/>
        </p:blipFill>
        <p:spPr>
          <a:xfrm>
            <a:off x="1556750" y="2042963"/>
            <a:ext cx="438314" cy="423358"/>
          </a:xfrm>
          <a:prstGeom prst="rect">
            <a:avLst/>
          </a:prstGeom>
          <a:ln w="0">
            <a:noFill/>
          </a:ln>
        </p:spPr>
      </p:pic>
      <p:sp>
        <p:nvSpPr>
          <p:cNvPr id="38" name="Google Shape;245;p22">
            <a:extLst>
              <a:ext uri="{FF2B5EF4-FFF2-40B4-BE49-F238E27FC236}">
                <a16:creationId xmlns:a16="http://schemas.microsoft.com/office/drawing/2014/main" id="{9A428372-8716-4AD7-9CDE-359921A873E3}"/>
              </a:ext>
            </a:extLst>
          </p:cNvPr>
          <p:cNvSpPr/>
          <p:nvPr/>
        </p:nvSpPr>
        <p:spPr>
          <a:xfrm>
            <a:off x="1451124" y="1559205"/>
            <a:ext cx="2322802" cy="240903"/>
          </a:xfrm>
          <a:prstGeom prst="rect">
            <a:avLst/>
          </a:prstGeom>
          <a:solidFill>
            <a:srgbClr val="000091"/>
          </a:solidFill>
          <a:ln>
            <a:noFill/>
          </a:ln>
        </p:spPr>
        <p:txBody>
          <a:bodyPr spcFirstLastPara="1" wrap="square" lIns="23985" tIns="23985" rIns="23985" bIns="23985" anchor="ctr" anchorCtr="0">
            <a:noAutofit/>
          </a:bodyPr>
          <a:lstStyle/>
          <a:p>
            <a:pPr marL="0" marR="0" lvl="0" indent="0" algn="ctr" defTabSz="8229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500" b="1" i="0" u="none" strike="noStrike" kern="0" cap="none" spc="0" normalizeH="0" baseline="0" noProof="0" dirty="0">
                <a:ln>
                  <a:noFill/>
                </a:ln>
                <a:solidFill>
                  <a:srgbClr val="B9B9F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Fournisseur de donnée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B9B9F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Google Shape;251;p22">
            <a:extLst>
              <a:ext uri="{FF2B5EF4-FFF2-40B4-BE49-F238E27FC236}">
                <a16:creationId xmlns:a16="http://schemas.microsoft.com/office/drawing/2014/main" id="{C3E9883D-6D03-4243-AD9C-73789C96587C}"/>
              </a:ext>
            </a:extLst>
          </p:cNvPr>
          <p:cNvSpPr txBox="1"/>
          <p:nvPr/>
        </p:nvSpPr>
        <p:spPr>
          <a:xfrm>
            <a:off x="3027847" y="2013005"/>
            <a:ext cx="636233" cy="35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spAutoFit/>
          </a:bodyPr>
          <a:lstStyle/>
          <a:p>
            <a:pPr algn="ctr" defTabSz="822960">
              <a:lnSpc>
                <a:spcPct val="80000"/>
              </a:lnSpc>
              <a:defRPr/>
            </a:pPr>
            <a:r>
              <a:rPr lang="fr" sz="1500" dirty="0">
                <a:solidFill>
                  <a:srgbClr val="00009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Insee</a:t>
            </a:r>
            <a:endParaRPr sz="1500" dirty="0">
              <a:solidFill>
                <a:srgbClr val="000091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40" name="Google Shape;251;p22">
            <a:extLst>
              <a:ext uri="{FF2B5EF4-FFF2-40B4-BE49-F238E27FC236}">
                <a16:creationId xmlns:a16="http://schemas.microsoft.com/office/drawing/2014/main" id="{EC97EF7F-C9C3-445D-9F1F-440A97016716}"/>
              </a:ext>
            </a:extLst>
          </p:cNvPr>
          <p:cNvSpPr txBox="1"/>
          <p:nvPr/>
        </p:nvSpPr>
        <p:spPr>
          <a:xfrm>
            <a:off x="2787707" y="2873616"/>
            <a:ext cx="809385" cy="35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spAutoFit/>
          </a:bodyPr>
          <a:lstStyle/>
          <a:p>
            <a:pPr algn="ctr" defTabSz="822960">
              <a:lnSpc>
                <a:spcPct val="80000"/>
              </a:lnSpc>
              <a:defRPr/>
            </a:pPr>
            <a:r>
              <a:rPr lang="fr" sz="1500" dirty="0">
                <a:solidFill>
                  <a:srgbClr val="00009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DGFiP</a:t>
            </a:r>
            <a:endParaRPr sz="1500" dirty="0">
              <a:solidFill>
                <a:srgbClr val="000091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41" name="Google Shape;251;p22">
            <a:extLst>
              <a:ext uri="{FF2B5EF4-FFF2-40B4-BE49-F238E27FC236}">
                <a16:creationId xmlns:a16="http://schemas.microsoft.com/office/drawing/2014/main" id="{799698AD-7F81-4F45-912F-ACACCD8744B1}"/>
              </a:ext>
            </a:extLst>
          </p:cNvPr>
          <p:cNvSpPr txBox="1"/>
          <p:nvPr/>
        </p:nvSpPr>
        <p:spPr>
          <a:xfrm>
            <a:off x="2787707" y="3653482"/>
            <a:ext cx="877839" cy="35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spAutoFit/>
          </a:bodyPr>
          <a:lstStyle/>
          <a:p>
            <a:pPr algn="ctr" defTabSz="822960">
              <a:lnSpc>
                <a:spcPct val="80000"/>
              </a:lnSpc>
              <a:defRPr/>
            </a:pPr>
            <a:r>
              <a:rPr lang="fr" sz="1500" dirty="0">
                <a:solidFill>
                  <a:srgbClr val="00009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DARES</a:t>
            </a:r>
            <a:endParaRPr sz="1500" dirty="0">
              <a:solidFill>
                <a:srgbClr val="000091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42" name="Google Shape;251;p22">
            <a:extLst>
              <a:ext uri="{FF2B5EF4-FFF2-40B4-BE49-F238E27FC236}">
                <a16:creationId xmlns:a16="http://schemas.microsoft.com/office/drawing/2014/main" id="{125EA72C-AEFB-4714-8073-882DC406EFE6}"/>
              </a:ext>
            </a:extLst>
          </p:cNvPr>
          <p:cNvSpPr txBox="1"/>
          <p:nvPr/>
        </p:nvSpPr>
        <p:spPr>
          <a:xfrm>
            <a:off x="2768416" y="4420091"/>
            <a:ext cx="982537" cy="35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spAutoFit/>
          </a:bodyPr>
          <a:lstStyle/>
          <a:p>
            <a:pPr algn="ctr" defTabSz="822960">
              <a:lnSpc>
                <a:spcPct val="80000"/>
              </a:lnSpc>
              <a:defRPr/>
            </a:pPr>
            <a:r>
              <a:rPr lang="fr" sz="1500" dirty="0">
                <a:solidFill>
                  <a:srgbClr val="00009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URSSAF</a:t>
            </a:r>
            <a:endParaRPr sz="1500" dirty="0">
              <a:solidFill>
                <a:srgbClr val="000091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43" name="Google Shape;251;p22">
            <a:extLst>
              <a:ext uri="{FF2B5EF4-FFF2-40B4-BE49-F238E27FC236}">
                <a16:creationId xmlns:a16="http://schemas.microsoft.com/office/drawing/2014/main" id="{A26824F5-F729-421A-87BC-15AFF5A823F9}"/>
              </a:ext>
            </a:extLst>
          </p:cNvPr>
          <p:cNvSpPr txBox="1"/>
          <p:nvPr/>
        </p:nvSpPr>
        <p:spPr>
          <a:xfrm>
            <a:off x="5082487" y="2024416"/>
            <a:ext cx="1518917" cy="35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spAutoFit/>
          </a:bodyPr>
          <a:lstStyle/>
          <a:p>
            <a:pPr defTabSz="822960">
              <a:lnSpc>
                <a:spcPct val="80000"/>
              </a:lnSpc>
              <a:defRPr/>
            </a:pPr>
            <a:r>
              <a:rPr lang="fr-FR" sz="150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SIRENE</a:t>
            </a:r>
          </a:p>
        </p:txBody>
      </p:sp>
      <p:sp>
        <p:nvSpPr>
          <p:cNvPr id="44" name="Google Shape;251;p22">
            <a:extLst>
              <a:ext uri="{FF2B5EF4-FFF2-40B4-BE49-F238E27FC236}">
                <a16:creationId xmlns:a16="http://schemas.microsoft.com/office/drawing/2014/main" id="{56EA3C38-160D-4D2B-9BF2-881712E34CED}"/>
              </a:ext>
            </a:extLst>
          </p:cNvPr>
          <p:cNvSpPr txBox="1"/>
          <p:nvPr/>
        </p:nvSpPr>
        <p:spPr>
          <a:xfrm>
            <a:off x="5013847" y="2785099"/>
            <a:ext cx="3436867" cy="53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spAutoFit/>
          </a:bodyPr>
          <a:lstStyle/>
          <a:p>
            <a:pPr defTabSz="822960">
              <a:lnSpc>
                <a:spcPct val="80000"/>
              </a:lnSpc>
              <a:defRPr/>
            </a:pPr>
            <a:r>
              <a:rPr lang="fr-FR" sz="150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Ratios financiers issus des liasses fiscales</a:t>
            </a:r>
          </a:p>
        </p:txBody>
      </p:sp>
      <p:sp>
        <p:nvSpPr>
          <p:cNvPr id="45" name="Google Shape;251;p22">
            <a:extLst>
              <a:ext uri="{FF2B5EF4-FFF2-40B4-BE49-F238E27FC236}">
                <a16:creationId xmlns:a16="http://schemas.microsoft.com/office/drawing/2014/main" id="{45664612-D77D-4184-B414-A40EC80EEED0}"/>
              </a:ext>
            </a:extLst>
          </p:cNvPr>
          <p:cNvSpPr txBox="1"/>
          <p:nvPr/>
        </p:nvSpPr>
        <p:spPr>
          <a:xfrm>
            <a:off x="5013847" y="3505986"/>
            <a:ext cx="3436867" cy="53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spAutoFit/>
          </a:bodyPr>
          <a:lstStyle/>
          <a:p>
            <a:pPr defTabSz="822960">
              <a:lnSpc>
                <a:spcPct val="80000"/>
              </a:lnSpc>
              <a:defRPr/>
            </a:pPr>
            <a:r>
              <a:rPr lang="fr-FR" sz="150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Autorisation et consommation d’activité partielle</a:t>
            </a:r>
          </a:p>
        </p:txBody>
      </p:sp>
      <p:sp>
        <p:nvSpPr>
          <p:cNvPr id="46" name="Google Shape;251;p22">
            <a:extLst>
              <a:ext uri="{FF2B5EF4-FFF2-40B4-BE49-F238E27FC236}">
                <a16:creationId xmlns:a16="http://schemas.microsoft.com/office/drawing/2014/main" id="{4E56B537-E942-4D84-A56C-151D57FC104C}"/>
              </a:ext>
            </a:extLst>
          </p:cNvPr>
          <p:cNvSpPr txBox="1"/>
          <p:nvPr/>
        </p:nvSpPr>
        <p:spPr>
          <a:xfrm>
            <a:off x="5082485" y="4278443"/>
            <a:ext cx="3436867" cy="72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spAutoFit/>
          </a:bodyPr>
          <a:lstStyle/>
          <a:p>
            <a:pPr defTabSz="822960">
              <a:lnSpc>
                <a:spcPct val="80000"/>
              </a:lnSpc>
              <a:defRPr/>
            </a:pPr>
            <a:r>
              <a:rPr lang="fr-FR" sz="150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Cotisations</a:t>
            </a:r>
          </a:p>
          <a:p>
            <a:pPr defTabSz="822960">
              <a:lnSpc>
                <a:spcPct val="80000"/>
              </a:lnSpc>
              <a:defRPr/>
            </a:pPr>
            <a:r>
              <a:rPr lang="fr-FR" sz="150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Dette sociale</a:t>
            </a:r>
          </a:p>
          <a:p>
            <a:pPr defTabSz="822960">
              <a:lnSpc>
                <a:spcPct val="80000"/>
              </a:lnSpc>
              <a:defRPr/>
            </a:pPr>
            <a:r>
              <a:rPr lang="fr-FR" sz="150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Effectif</a:t>
            </a:r>
          </a:p>
        </p:txBody>
      </p:sp>
    </p:spTree>
    <p:extLst>
      <p:ext uri="{BB962C8B-B14F-4D97-AF65-F5344CB8AC3E}">
        <p14:creationId xmlns:p14="http://schemas.microsoft.com/office/powerpoint/2010/main" val="377427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92DF8-1A2A-DE70-6636-42BEA5FB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BD07245-84F4-4D79-8693-F574F4A5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" y="18546"/>
            <a:ext cx="1444163" cy="851249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93F7672-F953-40C4-A326-F445186DE9BF}"/>
              </a:ext>
            </a:extLst>
          </p:cNvPr>
          <p:cNvSpPr txBox="1">
            <a:spLocks/>
          </p:cNvSpPr>
          <p:nvPr/>
        </p:nvSpPr>
        <p:spPr bwMode="auto">
          <a:xfrm>
            <a:off x="323385" y="1350497"/>
            <a:ext cx="8497229" cy="4108128"/>
          </a:xfrm>
          <a:prstGeom prst="rect">
            <a:avLst/>
          </a:prstGeom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fr-FR" sz="1900" dirty="0">
              <a:solidFill>
                <a:srgbClr val="0B139E"/>
              </a:solidFill>
              <a:latin typeface="Marianne" panose="02000000000000000000"/>
            </a:endParaRPr>
          </a:p>
          <a:p>
            <a:pPr lvl="1">
              <a:defRPr/>
            </a:pPr>
            <a:endParaRPr lang="fr-FR" sz="1900" dirty="0">
              <a:solidFill>
                <a:srgbClr val="0B139E"/>
              </a:solidFill>
              <a:latin typeface="+mn-lt"/>
            </a:endParaRPr>
          </a:p>
        </p:txBody>
      </p:sp>
      <p:sp>
        <p:nvSpPr>
          <p:cNvPr id="8" name="Google Shape;42;p1">
            <a:extLst>
              <a:ext uri="{FF2B5EF4-FFF2-40B4-BE49-F238E27FC236}">
                <a16:creationId xmlns:a16="http://schemas.microsoft.com/office/drawing/2014/main" id="{18C0566E-0B8E-4CFA-B88B-F29DF1AADD13}"/>
              </a:ext>
            </a:extLst>
          </p:cNvPr>
          <p:cNvSpPr txBox="1"/>
          <p:nvPr/>
        </p:nvSpPr>
        <p:spPr>
          <a:xfrm>
            <a:off x="4225500" y="256375"/>
            <a:ext cx="45513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75" tIns="35575" rIns="35575" bIns="35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Signaux Faibles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71;p5">
            <a:extLst>
              <a:ext uri="{FF2B5EF4-FFF2-40B4-BE49-F238E27FC236}">
                <a16:creationId xmlns:a16="http://schemas.microsoft.com/office/drawing/2014/main" id="{C0B4DA9C-E0C9-2DE7-7451-50CDF9B9BB52}"/>
              </a:ext>
            </a:extLst>
          </p:cNvPr>
          <p:cNvSpPr/>
          <p:nvPr/>
        </p:nvSpPr>
        <p:spPr>
          <a:xfrm>
            <a:off x="733612" y="602310"/>
            <a:ext cx="8043187" cy="5958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45" tIns="22545" rIns="22545" bIns="22545" anchor="t">
            <a:no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E0E13"/>
              </a:buClr>
              <a:buSzPts val="1100"/>
              <a:buFont typeface="Arial"/>
              <a:buNone/>
              <a:tabLst/>
              <a:defRPr/>
            </a:pPr>
            <a:r>
              <a:rPr kumimoji="0" lang="fr-FR" sz="2160" b="1" i="0" u="none" strike="noStrike" kern="0" cap="none" spc="0" normalizeH="0" baseline="0" noProof="0" dirty="0">
                <a:ln>
                  <a:noFill/>
                </a:ln>
                <a:solidFill>
                  <a:srgbClr val="0B139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Eclairer les agents dans leur prise de décision</a:t>
            </a:r>
          </a:p>
        </p:txBody>
      </p:sp>
      <p:sp>
        <p:nvSpPr>
          <p:cNvPr id="9" name="Google Shape;148;p15">
            <a:extLst>
              <a:ext uri="{FF2B5EF4-FFF2-40B4-BE49-F238E27FC236}">
                <a16:creationId xmlns:a16="http://schemas.microsoft.com/office/drawing/2014/main" id="{5BF559BD-CEED-40D4-BC31-72E188867706}"/>
              </a:ext>
            </a:extLst>
          </p:cNvPr>
          <p:cNvSpPr txBox="1"/>
          <p:nvPr/>
        </p:nvSpPr>
        <p:spPr>
          <a:xfrm>
            <a:off x="323386" y="1123623"/>
            <a:ext cx="8453414" cy="90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990" tIns="63990" rIns="63990" bIns="63990" anchor="t" anchorCtr="0">
            <a:spAutoFit/>
          </a:bodyPr>
          <a:lstStyle/>
          <a:p>
            <a:pPr marL="0" marR="0" lvl="0" indent="0" defTabSz="822960" eaLnBrk="1" fontAlgn="auto" latinLnBrk="0" hangingPunct="1">
              <a:lnSpc>
                <a:spcPct val="115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</a:rPr>
              <a:t>En leur mettant à disposition des fiches entreprises et établissements avec des données clés.</a:t>
            </a:r>
          </a:p>
        </p:txBody>
      </p:sp>
      <p:sp>
        <p:nvSpPr>
          <p:cNvPr id="10" name="Google Shape;244;p22">
            <a:extLst>
              <a:ext uri="{FF2B5EF4-FFF2-40B4-BE49-F238E27FC236}">
                <a16:creationId xmlns:a16="http://schemas.microsoft.com/office/drawing/2014/main" id="{3D9F1146-818B-4DF8-B71D-E27F478096AB}"/>
              </a:ext>
            </a:extLst>
          </p:cNvPr>
          <p:cNvSpPr/>
          <p:nvPr/>
        </p:nvSpPr>
        <p:spPr>
          <a:xfrm>
            <a:off x="5082487" y="2039521"/>
            <a:ext cx="3518100" cy="281610"/>
          </a:xfrm>
          <a:prstGeom prst="rect">
            <a:avLst/>
          </a:prstGeom>
          <a:solidFill>
            <a:srgbClr val="E0E1FF"/>
          </a:solidFill>
          <a:ln>
            <a:noFill/>
          </a:ln>
        </p:spPr>
        <p:txBody>
          <a:bodyPr spcFirstLastPara="1" wrap="square" lIns="23985" tIns="23985" rIns="23985" bIns="23985" anchor="ctr" anchorCtr="0">
            <a:noAutofit/>
          </a:bodyPr>
          <a:lstStyle/>
          <a:p>
            <a:pPr marL="0" marR="0" lvl="0" indent="0" algn="ctr" defTabSz="8229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500" b="1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Type de donnée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7C88F27-25AB-4489-8E1B-B9EFBBBC68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98" t="24684" r="11402" b="21699"/>
          <a:stretch/>
        </p:blipFill>
        <p:spPr>
          <a:xfrm>
            <a:off x="1292725" y="4905712"/>
            <a:ext cx="966363" cy="453600"/>
          </a:xfrm>
          <a:prstGeom prst="rect">
            <a:avLst/>
          </a:prstGeom>
          <a:ln w="0"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696D9EE-6158-4E3B-B803-541F3B9E5CB2}"/>
              </a:ext>
            </a:extLst>
          </p:cNvPr>
          <p:cNvPicPr/>
          <p:nvPr/>
        </p:nvPicPr>
        <p:blipFill rotWithShape="1">
          <a:blip r:embed="rId5"/>
          <a:srcRect t="8660" r="54889" b="6371"/>
          <a:stretch/>
        </p:blipFill>
        <p:spPr>
          <a:xfrm>
            <a:off x="1451123" y="4028272"/>
            <a:ext cx="649568" cy="609370"/>
          </a:xfrm>
          <a:prstGeom prst="rect">
            <a:avLst/>
          </a:prstGeom>
          <a:ln w="0"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D3DD36D-5F4D-44FF-A90B-FF68A6EA57B3}"/>
              </a:ext>
            </a:extLst>
          </p:cNvPr>
          <p:cNvPicPr/>
          <p:nvPr/>
        </p:nvPicPr>
        <p:blipFill rotWithShape="1">
          <a:blip r:embed="rId6"/>
          <a:srcRect l="24701" r="23693"/>
          <a:stretch/>
        </p:blipFill>
        <p:spPr>
          <a:xfrm>
            <a:off x="1556750" y="2517974"/>
            <a:ext cx="438314" cy="423358"/>
          </a:xfrm>
          <a:prstGeom prst="rect">
            <a:avLst/>
          </a:prstGeom>
          <a:ln w="0">
            <a:noFill/>
          </a:ln>
        </p:spPr>
      </p:pic>
      <p:sp>
        <p:nvSpPr>
          <p:cNvPr id="16" name="Google Shape;245;p22">
            <a:extLst>
              <a:ext uri="{FF2B5EF4-FFF2-40B4-BE49-F238E27FC236}">
                <a16:creationId xmlns:a16="http://schemas.microsoft.com/office/drawing/2014/main" id="{B8BDB4F2-9A00-407E-B4B7-4C579B1A170E}"/>
              </a:ext>
            </a:extLst>
          </p:cNvPr>
          <p:cNvSpPr/>
          <p:nvPr/>
        </p:nvSpPr>
        <p:spPr>
          <a:xfrm>
            <a:off x="1451124" y="2034216"/>
            <a:ext cx="2322802" cy="240903"/>
          </a:xfrm>
          <a:prstGeom prst="rect">
            <a:avLst/>
          </a:prstGeom>
          <a:solidFill>
            <a:srgbClr val="000091"/>
          </a:solidFill>
          <a:ln>
            <a:noFill/>
          </a:ln>
        </p:spPr>
        <p:txBody>
          <a:bodyPr spcFirstLastPara="1" wrap="square" lIns="23985" tIns="23985" rIns="23985" bIns="23985" anchor="ctr" anchorCtr="0">
            <a:noAutofit/>
          </a:bodyPr>
          <a:lstStyle/>
          <a:p>
            <a:pPr marL="0" marR="0" lvl="0" indent="0" algn="ctr" defTabSz="8229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" sz="1500" b="1" i="0" u="none" strike="noStrike" kern="0" cap="none" spc="0" normalizeH="0" baseline="0" noProof="0" dirty="0">
                <a:ln>
                  <a:noFill/>
                </a:ln>
                <a:solidFill>
                  <a:srgbClr val="B9B9F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Fournisseur de donnée</a:t>
            </a:r>
            <a:endParaRPr kumimoji="0" sz="1500" b="1" i="0" u="none" strike="noStrike" kern="0" cap="none" spc="0" normalizeH="0" baseline="0" noProof="0" dirty="0">
              <a:ln>
                <a:noFill/>
              </a:ln>
              <a:solidFill>
                <a:srgbClr val="B9B9F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251;p22">
            <a:extLst>
              <a:ext uri="{FF2B5EF4-FFF2-40B4-BE49-F238E27FC236}">
                <a16:creationId xmlns:a16="http://schemas.microsoft.com/office/drawing/2014/main" id="{B3A0BAFB-1822-4AB0-99BE-2E0414421B96}"/>
              </a:ext>
            </a:extLst>
          </p:cNvPr>
          <p:cNvSpPr txBox="1"/>
          <p:nvPr/>
        </p:nvSpPr>
        <p:spPr>
          <a:xfrm>
            <a:off x="3027847" y="2488016"/>
            <a:ext cx="636233" cy="35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spAutoFit/>
          </a:bodyPr>
          <a:lstStyle/>
          <a:p>
            <a:pPr algn="ctr" defTabSz="822960">
              <a:lnSpc>
                <a:spcPct val="80000"/>
              </a:lnSpc>
              <a:defRPr/>
            </a:pPr>
            <a:r>
              <a:rPr lang="fr" sz="1500" dirty="0">
                <a:solidFill>
                  <a:srgbClr val="00009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Insee</a:t>
            </a:r>
            <a:endParaRPr sz="1500" dirty="0">
              <a:solidFill>
                <a:srgbClr val="000091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19" name="Google Shape;251;p22">
            <a:extLst>
              <a:ext uri="{FF2B5EF4-FFF2-40B4-BE49-F238E27FC236}">
                <a16:creationId xmlns:a16="http://schemas.microsoft.com/office/drawing/2014/main" id="{341B74AD-F366-40D6-A988-FB374C92A051}"/>
              </a:ext>
            </a:extLst>
          </p:cNvPr>
          <p:cNvSpPr txBox="1"/>
          <p:nvPr/>
        </p:nvSpPr>
        <p:spPr>
          <a:xfrm>
            <a:off x="2787707" y="3348627"/>
            <a:ext cx="809385" cy="35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spAutoFit/>
          </a:bodyPr>
          <a:lstStyle/>
          <a:p>
            <a:pPr algn="ctr" defTabSz="822960">
              <a:lnSpc>
                <a:spcPct val="80000"/>
              </a:lnSpc>
              <a:defRPr/>
            </a:pPr>
            <a:r>
              <a:rPr lang="fr" sz="1500" dirty="0">
                <a:solidFill>
                  <a:srgbClr val="00009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inpi</a:t>
            </a:r>
            <a:endParaRPr sz="1500" dirty="0">
              <a:solidFill>
                <a:srgbClr val="000091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20" name="Google Shape;251;p22">
            <a:extLst>
              <a:ext uri="{FF2B5EF4-FFF2-40B4-BE49-F238E27FC236}">
                <a16:creationId xmlns:a16="http://schemas.microsoft.com/office/drawing/2014/main" id="{728A474E-2532-4AD3-A025-635551893501}"/>
              </a:ext>
            </a:extLst>
          </p:cNvPr>
          <p:cNvSpPr txBox="1"/>
          <p:nvPr/>
        </p:nvSpPr>
        <p:spPr>
          <a:xfrm>
            <a:off x="2787707" y="4128493"/>
            <a:ext cx="877839" cy="35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spAutoFit/>
          </a:bodyPr>
          <a:lstStyle/>
          <a:p>
            <a:pPr algn="ctr" defTabSz="822960">
              <a:lnSpc>
                <a:spcPct val="80000"/>
              </a:lnSpc>
              <a:defRPr/>
            </a:pPr>
            <a:r>
              <a:rPr lang="fr" sz="1500" dirty="0">
                <a:solidFill>
                  <a:srgbClr val="00009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DARES</a:t>
            </a:r>
            <a:endParaRPr sz="1500" dirty="0">
              <a:solidFill>
                <a:srgbClr val="000091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22" name="Google Shape;251;p22">
            <a:extLst>
              <a:ext uri="{FF2B5EF4-FFF2-40B4-BE49-F238E27FC236}">
                <a16:creationId xmlns:a16="http://schemas.microsoft.com/office/drawing/2014/main" id="{65F3E7BB-B086-4EF8-A56A-F191CE83364A}"/>
              </a:ext>
            </a:extLst>
          </p:cNvPr>
          <p:cNvSpPr txBox="1"/>
          <p:nvPr/>
        </p:nvSpPr>
        <p:spPr>
          <a:xfrm>
            <a:off x="2768416" y="4895102"/>
            <a:ext cx="982537" cy="35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spAutoFit/>
          </a:bodyPr>
          <a:lstStyle/>
          <a:p>
            <a:pPr algn="ctr" defTabSz="822960">
              <a:lnSpc>
                <a:spcPct val="80000"/>
              </a:lnSpc>
              <a:defRPr/>
            </a:pPr>
            <a:r>
              <a:rPr lang="fr" sz="1500" dirty="0">
                <a:solidFill>
                  <a:srgbClr val="00009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URSSAF</a:t>
            </a:r>
            <a:endParaRPr sz="1500" dirty="0">
              <a:solidFill>
                <a:srgbClr val="000091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23" name="Google Shape;251;p22">
            <a:extLst>
              <a:ext uri="{FF2B5EF4-FFF2-40B4-BE49-F238E27FC236}">
                <a16:creationId xmlns:a16="http://schemas.microsoft.com/office/drawing/2014/main" id="{A83E082F-60E1-4D9D-8394-40132A6BDE1B}"/>
              </a:ext>
            </a:extLst>
          </p:cNvPr>
          <p:cNvSpPr txBox="1"/>
          <p:nvPr/>
        </p:nvSpPr>
        <p:spPr>
          <a:xfrm>
            <a:off x="5082487" y="2499427"/>
            <a:ext cx="3738127" cy="53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spAutoFit/>
          </a:bodyPr>
          <a:lstStyle/>
          <a:p>
            <a:pPr defTabSz="822960">
              <a:lnSpc>
                <a:spcPct val="80000"/>
              </a:lnSpc>
              <a:defRPr/>
            </a:pPr>
            <a:r>
              <a:rPr lang="fr-FR" sz="150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Périodes d’activité, codes NAF, raison sociale, adresse, etc. </a:t>
            </a:r>
          </a:p>
        </p:txBody>
      </p:sp>
      <p:sp>
        <p:nvSpPr>
          <p:cNvPr id="24" name="Google Shape;251;p22">
            <a:extLst>
              <a:ext uri="{FF2B5EF4-FFF2-40B4-BE49-F238E27FC236}">
                <a16:creationId xmlns:a16="http://schemas.microsoft.com/office/drawing/2014/main" id="{94BF1BC6-3EEA-4E95-97E0-62446BFDEA51}"/>
              </a:ext>
            </a:extLst>
          </p:cNvPr>
          <p:cNvSpPr txBox="1"/>
          <p:nvPr/>
        </p:nvSpPr>
        <p:spPr>
          <a:xfrm>
            <a:off x="5013847" y="3260110"/>
            <a:ext cx="3436867" cy="53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spAutoFit/>
          </a:bodyPr>
          <a:lstStyle/>
          <a:p>
            <a:pPr defTabSz="822960">
              <a:lnSpc>
                <a:spcPct val="80000"/>
              </a:lnSpc>
              <a:defRPr/>
            </a:pPr>
            <a:r>
              <a:rPr lang="fr-FR" sz="150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Ratios financiers issus des comptes publics</a:t>
            </a:r>
          </a:p>
        </p:txBody>
      </p:sp>
      <p:sp>
        <p:nvSpPr>
          <p:cNvPr id="25" name="Google Shape;251;p22">
            <a:extLst>
              <a:ext uri="{FF2B5EF4-FFF2-40B4-BE49-F238E27FC236}">
                <a16:creationId xmlns:a16="http://schemas.microsoft.com/office/drawing/2014/main" id="{66F1ECCF-B495-410C-98D0-7853691652CB}"/>
              </a:ext>
            </a:extLst>
          </p:cNvPr>
          <p:cNvSpPr txBox="1"/>
          <p:nvPr/>
        </p:nvSpPr>
        <p:spPr>
          <a:xfrm>
            <a:off x="5013847" y="3980997"/>
            <a:ext cx="3436867" cy="53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spAutoFit/>
          </a:bodyPr>
          <a:lstStyle/>
          <a:p>
            <a:pPr defTabSz="822960">
              <a:lnSpc>
                <a:spcPct val="80000"/>
              </a:lnSpc>
              <a:defRPr/>
            </a:pPr>
            <a:r>
              <a:rPr lang="fr-FR" sz="150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Autorisation et consommation d’activité partielle</a:t>
            </a:r>
          </a:p>
        </p:txBody>
      </p:sp>
      <p:sp>
        <p:nvSpPr>
          <p:cNvPr id="26" name="Google Shape;251;p22">
            <a:extLst>
              <a:ext uri="{FF2B5EF4-FFF2-40B4-BE49-F238E27FC236}">
                <a16:creationId xmlns:a16="http://schemas.microsoft.com/office/drawing/2014/main" id="{952BAA1A-BBBC-4873-9EDE-E28ADA9BC12C}"/>
              </a:ext>
            </a:extLst>
          </p:cNvPr>
          <p:cNvSpPr txBox="1"/>
          <p:nvPr/>
        </p:nvSpPr>
        <p:spPr>
          <a:xfrm>
            <a:off x="5082485" y="4753454"/>
            <a:ext cx="3436867" cy="91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82283" rIns="82283" bIns="82283" anchor="t" anchorCtr="0">
            <a:spAutoFit/>
          </a:bodyPr>
          <a:lstStyle/>
          <a:p>
            <a:pPr defTabSz="822960">
              <a:lnSpc>
                <a:spcPct val="80000"/>
              </a:lnSpc>
              <a:defRPr/>
            </a:pPr>
            <a:r>
              <a:rPr lang="fr-FR" sz="150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Cotisations</a:t>
            </a:r>
          </a:p>
          <a:p>
            <a:pPr defTabSz="822960">
              <a:lnSpc>
                <a:spcPct val="80000"/>
              </a:lnSpc>
              <a:defRPr/>
            </a:pPr>
            <a:r>
              <a:rPr lang="fr-FR" sz="150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Dette sociale</a:t>
            </a:r>
          </a:p>
          <a:p>
            <a:pPr defTabSz="822960">
              <a:lnSpc>
                <a:spcPct val="80000"/>
              </a:lnSpc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000091"/>
                </a:solidFill>
                <a:effectLst/>
                <a:uLnTx/>
                <a:uFillTx/>
                <a:latin typeface="Source Sans Pro"/>
                <a:cs typeface="Arial"/>
                <a:sym typeface="Arial"/>
              </a:rPr>
              <a:t>Délai accordé par l’URSSAF </a:t>
            </a:r>
            <a:endParaRPr lang="fr-FR" sz="1500" dirty="0">
              <a:solidFill>
                <a:srgbClr val="0000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2960">
              <a:lnSpc>
                <a:spcPct val="80000"/>
              </a:lnSpc>
              <a:defRPr/>
            </a:pPr>
            <a:r>
              <a:rPr lang="fr-FR" sz="150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Effectif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6F9AD06-6DB5-46A8-9E9C-5ACFA4D513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02" t="14736" r="4954" b="9941"/>
          <a:stretch/>
        </p:blipFill>
        <p:spPr>
          <a:xfrm>
            <a:off x="1370800" y="3261274"/>
            <a:ext cx="1037442" cy="5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16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92DF8-1A2A-DE70-6636-42BEA5FB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71;p5">
            <a:extLst>
              <a:ext uri="{FF2B5EF4-FFF2-40B4-BE49-F238E27FC236}">
                <a16:creationId xmlns:a16="http://schemas.microsoft.com/office/drawing/2014/main" id="{C0B4DA9C-E0C9-2DE7-7451-50CDF9B9BB52}"/>
              </a:ext>
            </a:extLst>
          </p:cNvPr>
          <p:cNvSpPr/>
          <p:nvPr/>
        </p:nvSpPr>
        <p:spPr>
          <a:xfrm>
            <a:off x="1609297" y="602311"/>
            <a:ext cx="5787678" cy="4230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45" tIns="22545" rIns="22545" bIns="22545" anchor="t">
            <a:noAutofit/>
          </a:bodyPr>
          <a:lstStyle/>
          <a:p>
            <a:pPr defTabSz="914355">
              <a:lnSpc>
                <a:spcPct val="90000"/>
              </a:lnSpc>
              <a:spcBef>
                <a:spcPts val="1688"/>
              </a:spcBef>
              <a:buClrTx/>
              <a:tabLst>
                <a:tab pos="0" algn="l"/>
              </a:tabLst>
            </a:pPr>
            <a:r>
              <a:rPr lang="fr-FR" sz="1950" b="1" dirty="0">
                <a:solidFill>
                  <a:srgbClr val="0B139E"/>
                </a:solidFill>
                <a:latin typeface="Arial"/>
                <a:cs typeface="Arial"/>
              </a:rPr>
              <a:t>Après la détection, quels leviers d’action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D07245-84F4-4D79-8693-F574F4A5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" y="18546"/>
            <a:ext cx="1444163" cy="851249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93F7672-F953-40C4-A326-F445186DE9BF}"/>
              </a:ext>
            </a:extLst>
          </p:cNvPr>
          <p:cNvSpPr txBox="1">
            <a:spLocks/>
          </p:cNvSpPr>
          <p:nvPr/>
        </p:nvSpPr>
        <p:spPr bwMode="auto">
          <a:xfrm>
            <a:off x="323385" y="1350497"/>
            <a:ext cx="8497229" cy="4108128"/>
          </a:xfrm>
          <a:prstGeom prst="rect">
            <a:avLst/>
          </a:prstGeom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fr-FR" sz="1800" dirty="0">
                <a:solidFill>
                  <a:srgbClr val="000091"/>
                </a:solidFill>
              </a:rPr>
              <a:t>Les agents CRP, CDED, etc. :</a:t>
            </a:r>
          </a:p>
          <a:p>
            <a:pPr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rgbClr val="000091"/>
                </a:solidFill>
              </a:rPr>
              <a:t>Recoupent les informations </a:t>
            </a:r>
            <a:r>
              <a:rPr lang="fr-FR" sz="1800" dirty="0">
                <a:solidFill>
                  <a:srgbClr val="000091"/>
                </a:solidFill>
              </a:rPr>
              <a:t>disponibles via les outils internes (SF ou autres outils) et via leur réseau (ex : collectivités, chargés de mission sectoriels au sein des services déconcentrés) dont le CODEFI (Comités départementaux d’examen des problèmes de financement des entreprises)</a:t>
            </a:r>
          </a:p>
          <a:p>
            <a:pPr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rgbClr val="000091"/>
                </a:solidFill>
              </a:rPr>
              <a:t>Analysent l’état de santé </a:t>
            </a:r>
            <a:r>
              <a:rPr lang="fr-FR" sz="1800" dirty="0">
                <a:solidFill>
                  <a:srgbClr val="000091"/>
                </a:solidFill>
              </a:rPr>
              <a:t>de l’entreprise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rgbClr val="000091"/>
                </a:solidFill>
              </a:rPr>
              <a:t>Prennent contact </a:t>
            </a:r>
            <a:r>
              <a:rPr lang="fr-FR" sz="1800" dirty="0">
                <a:solidFill>
                  <a:srgbClr val="000091"/>
                </a:solidFill>
              </a:rPr>
              <a:t>avec le ou la dirigeante d’entreprise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1900" dirty="0">
              <a:solidFill>
                <a:srgbClr val="0B139E"/>
              </a:solidFill>
              <a:latin typeface="Marianne" panose="0200000000000000000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0091"/>
                </a:solidFill>
              </a:rPr>
              <a:t>Proposent </a:t>
            </a:r>
            <a:r>
              <a:rPr lang="fr-FR" sz="1800" b="1" dirty="0">
                <a:solidFill>
                  <a:srgbClr val="000091"/>
                </a:solidFill>
              </a:rPr>
              <a:t>un accompagnement</a:t>
            </a:r>
          </a:p>
        </p:txBody>
      </p:sp>
      <p:sp>
        <p:nvSpPr>
          <p:cNvPr id="8" name="Google Shape;42;p1">
            <a:extLst>
              <a:ext uri="{FF2B5EF4-FFF2-40B4-BE49-F238E27FC236}">
                <a16:creationId xmlns:a16="http://schemas.microsoft.com/office/drawing/2014/main" id="{18C0566E-0B8E-4CFA-B88B-F29DF1AADD13}"/>
              </a:ext>
            </a:extLst>
          </p:cNvPr>
          <p:cNvSpPr txBox="1"/>
          <p:nvPr/>
        </p:nvSpPr>
        <p:spPr>
          <a:xfrm>
            <a:off x="4225500" y="256375"/>
            <a:ext cx="45513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75" tIns="35575" rIns="35575" bIns="35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Signaux Faibles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88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92DF8-1A2A-DE70-6636-42BEA5FB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71;p5">
            <a:extLst>
              <a:ext uri="{FF2B5EF4-FFF2-40B4-BE49-F238E27FC236}">
                <a16:creationId xmlns:a16="http://schemas.microsoft.com/office/drawing/2014/main" id="{C0B4DA9C-E0C9-2DE7-7451-50CDF9B9BB52}"/>
              </a:ext>
            </a:extLst>
          </p:cNvPr>
          <p:cNvSpPr/>
          <p:nvPr/>
        </p:nvSpPr>
        <p:spPr>
          <a:xfrm>
            <a:off x="1609297" y="602311"/>
            <a:ext cx="5787678" cy="4230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545" tIns="22545" rIns="22545" bIns="22545" anchor="t">
            <a:noAutofit/>
          </a:bodyPr>
          <a:lstStyle/>
          <a:p>
            <a:pPr defTabSz="914355">
              <a:lnSpc>
                <a:spcPct val="90000"/>
              </a:lnSpc>
              <a:spcBef>
                <a:spcPts val="1688"/>
              </a:spcBef>
              <a:buClrTx/>
              <a:tabLst>
                <a:tab pos="0" algn="l"/>
              </a:tabLst>
            </a:pPr>
            <a:r>
              <a:rPr lang="fr-FR" sz="1950" b="1" dirty="0">
                <a:solidFill>
                  <a:srgbClr val="0B139E"/>
                </a:solidFill>
                <a:latin typeface="Arial"/>
                <a:cs typeface="Arial"/>
              </a:rPr>
              <a:t>Comment l’Etat accompagne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D07245-84F4-4D79-8693-F574F4A5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" y="18546"/>
            <a:ext cx="1444163" cy="851249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93F7672-F953-40C4-A326-F445186DE9BF}"/>
              </a:ext>
            </a:extLst>
          </p:cNvPr>
          <p:cNvSpPr txBox="1">
            <a:spLocks/>
          </p:cNvSpPr>
          <p:nvPr/>
        </p:nvSpPr>
        <p:spPr bwMode="auto">
          <a:xfrm>
            <a:off x="323385" y="1350497"/>
            <a:ext cx="8497229" cy="4108128"/>
          </a:xfrm>
          <a:prstGeom prst="rect">
            <a:avLst/>
          </a:prstGeom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rgbClr val="000091"/>
                </a:solidFill>
              </a:rPr>
              <a:t>Saisine de la CCSF (La commission des chefs de services financiers accorde des délais de paiement aux entreprises) </a:t>
            </a:r>
            <a:r>
              <a:rPr lang="fr-FR" sz="1800" dirty="0">
                <a:solidFill>
                  <a:srgbClr val="000091"/>
                </a:solidFill>
              </a:rPr>
              <a:t>par le dirigeant pour étaler ses échéances de paiement auprès de l’URSSAF ou DGFiP.</a:t>
            </a:r>
          </a:p>
          <a:p>
            <a:pPr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rgbClr val="000091"/>
                </a:solidFill>
              </a:rPr>
              <a:t>Financement d’un audit </a:t>
            </a:r>
            <a:r>
              <a:rPr lang="fr-FR" sz="1800" dirty="0">
                <a:solidFill>
                  <a:srgbClr val="000091"/>
                </a:solidFill>
              </a:rPr>
              <a:t>réalisé par un cabinet indépendant pour apporter un diagnostic et des recommandations.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800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rgbClr val="000091"/>
                </a:solidFill>
              </a:rPr>
              <a:t>Aide à la recherche de repreneur </a:t>
            </a:r>
            <a:r>
              <a:rPr lang="fr-FR" sz="1800" dirty="0">
                <a:solidFill>
                  <a:srgbClr val="000091"/>
                </a:solidFill>
              </a:rPr>
              <a:t>par la mobilisation d’un réseau (Business France, fonds de retournement, acteurs de la filière, etc.)</a:t>
            </a:r>
            <a:endParaRPr lang="fr-FR" sz="1800" b="1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800" b="1" dirty="0">
              <a:solidFill>
                <a:srgbClr val="0000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000091"/>
                </a:solidFill>
              </a:rPr>
              <a:t>Le Ministère du Travail accompagne par </a:t>
            </a:r>
            <a:r>
              <a:rPr lang="fr-FR" sz="1800" b="1" dirty="0">
                <a:solidFill>
                  <a:srgbClr val="000091"/>
                </a:solidFill>
              </a:rPr>
              <a:t>l’autorisation </a:t>
            </a:r>
            <a:r>
              <a:rPr lang="fr-FR" sz="1800" b="1">
                <a:solidFill>
                  <a:srgbClr val="000091"/>
                </a:solidFill>
              </a:rPr>
              <a:t>d’activité partielle</a:t>
            </a:r>
            <a:endParaRPr lang="fr-FR" sz="1800" dirty="0">
              <a:solidFill>
                <a:srgbClr val="000091"/>
              </a:solidFill>
            </a:endParaRPr>
          </a:p>
        </p:txBody>
      </p:sp>
      <p:sp>
        <p:nvSpPr>
          <p:cNvPr id="8" name="Google Shape;42;p1">
            <a:extLst>
              <a:ext uri="{FF2B5EF4-FFF2-40B4-BE49-F238E27FC236}">
                <a16:creationId xmlns:a16="http://schemas.microsoft.com/office/drawing/2014/main" id="{18C0566E-0B8E-4CFA-B88B-F29DF1AADD13}"/>
              </a:ext>
            </a:extLst>
          </p:cNvPr>
          <p:cNvSpPr txBox="1"/>
          <p:nvPr/>
        </p:nvSpPr>
        <p:spPr>
          <a:xfrm>
            <a:off x="4225500" y="256375"/>
            <a:ext cx="45513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75" tIns="35575" rIns="35575" bIns="35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Signaux Faibles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543378"/>
      </p:ext>
    </p:extLst>
  </p:cSld>
  <p:clrMapOvr>
    <a:masterClrMapping/>
  </p:clrMapOvr>
</p:sld>
</file>

<file path=ppt/theme/theme1.xml><?xml version="1.0" encoding="utf-8"?>
<a:theme xmlns:a="http://schemas.openxmlformats.org/drawingml/2006/main" name="Marianne template">
  <a:themeElements>
    <a:clrScheme name="Simple Light">
      <a:dk1>
        <a:srgbClr val="0E0E13"/>
      </a:dk1>
      <a:lt1>
        <a:srgbClr val="FFFFFF"/>
      </a:lt1>
      <a:dk2>
        <a:srgbClr val="ECEDEE"/>
      </a:dk2>
      <a:lt2>
        <a:srgbClr val="B9B9FB"/>
      </a:lt2>
      <a:accent1>
        <a:srgbClr val="000091"/>
      </a:accent1>
      <a:accent2>
        <a:srgbClr val="FCCECE"/>
      </a:accent2>
      <a:accent3>
        <a:srgbClr val="EFEFEF"/>
      </a:accent3>
      <a:accent4>
        <a:srgbClr val="E1000F"/>
      </a:accent4>
      <a:accent5>
        <a:srgbClr val="E0E1FF"/>
      </a:accent5>
      <a:accent6>
        <a:srgbClr val="F03A17"/>
      </a:accent6>
      <a:hlink>
        <a:srgbClr val="B1010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  <a:fontScheme name="Personnalisé 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8851</TotalTime>
  <Words>937</Words>
  <Application>Microsoft Office PowerPoint</Application>
  <PresentationFormat>Affichage à l'écran (16:10)</PresentationFormat>
  <Paragraphs>156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6" baseType="lpstr">
      <vt:lpstr>Source Sans Pro</vt:lpstr>
      <vt:lpstr>Asap SemiBold</vt:lpstr>
      <vt:lpstr>Calibri</vt:lpstr>
      <vt:lpstr>Spectral Medium</vt:lpstr>
      <vt:lpstr>Aptos Display</vt:lpstr>
      <vt:lpstr>Spectral</vt:lpstr>
      <vt:lpstr>Marianne</vt:lpstr>
      <vt:lpstr>Helvetica Neue</vt:lpstr>
      <vt:lpstr>Aptos</vt:lpstr>
      <vt:lpstr>Arial</vt:lpstr>
      <vt:lpstr>Times New Roman</vt:lpstr>
      <vt:lpstr>Marianne template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OUHAYOUN Anna</dc:creator>
  <cp:lastModifiedBy>OUHAYOUN Anna</cp:lastModifiedBy>
  <cp:revision>541</cp:revision>
  <dcterms:modified xsi:type="dcterms:W3CDTF">2026-06-24T09:44:13Z</dcterms:modified>
</cp:coreProperties>
</file>