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318" r:id="rId4"/>
    <p:sldId id="319" r:id="rId5"/>
    <p:sldId id="330" r:id="rId6"/>
    <p:sldId id="345" r:id="rId7"/>
    <p:sldId id="320" r:id="rId8"/>
    <p:sldId id="313" r:id="rId9"/>
    <p:sldId id="325" r:id="rId10"/>
    <p:sldId id="312" r:id="rId11"/>
    <p:sldId id="323" r:id="rId12"/>
    <p:sldId id="280" r:id="rId13"/>
    <p:sldId id="281" r:id="rId14"/>
    <p:sldId id="321" r:id="rId15"/>
    <p:sldId id="314" r:id="rId16"/>
    <p:sldId id="348" r:id="rId17"/>
    <p:sldId id="327" r:id="rId18"/>
    <p:sldId id="342" r:id="rId19"/>
    <p:sldId id="338" r:id="rId20"/>
    <p:sldId id="326" r:id="rId21"/>
    <p:sldId id="337" r:id="rId22"/>
    <p:sldId id="351" r:id="rId23"/>
    <p:sldId id="340" r:id="rId2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74F119E-674A-D1C2-D5DD-D31CF00CD261}" name="Steve Le Mentec" initials="SLM" userId="c4013f3a170fa5de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LISSOU Carole" initials="PC" lastIdx="13" clrIdx="0">
    <p:extLst>
      <p:ext uri="{19B8F6BF-5375-455C-9EA6-DF929625EA0E}">
        <p15:presenceInfo xmlns:p15="http://schemas.microsoft.com/office/powerpoint/2012/main" userId="S-1-5-21-2043104406-512064258-1538882281-246052" providerId="AD"/>
      </p:ext>
    </p:extLst>
  </p:cmAuthor>
  <p:cmAuthor id="2" name="Steve Le Mentec" initials="SLM" lastIdx="1" clrIdx="1">
    <p:extLst>
      <p:ext uri="{19B8F6BF-5375-455C-9EA6-DF929625EA0E}">
        <p15:presenceInfo xmlns:p15="http://schemas.microsoft.com/office/powerpoint/2012/main" userId="c4013f3a170fa5d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23" autoAdjust="0"/>
    <p:restoredTop sz="94660"/>
  </p:normalViewPr>
  <p:slideViewPr>
    <p:cSldViewPr snapToGrid="0">
      <p:cViewPr varScale="1">
        <p:scale>
          <a:sx n="71" d="100"/>
          <a:sy n="71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D28FE-2D92-40B7-BADD-7DEC32A70933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FD137-0279-4F2B-A7C7-B4ACFF0B9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550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9797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672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8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402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163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482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521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249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074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FD137-0279-4F2B-A7C7-B4ACFF0B9A77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370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3FB0-8FEC-474A-97F7-48F7B1F909C4}" type="datetime1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39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DF9F-7CB8-DD4F-9630-21E258880B6C}" type="datetime1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020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73E9-E82F-B242-93F0-932071E778C0}" type="datetime1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267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58640" y="6356349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DA3DE677-0342-4E14-9BB9-3F9E473A541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4801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5595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0911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9265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7437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9910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752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344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9A61-88C4-2345-BB9D-C2600DE278C1}" type="datetime1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782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719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1452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La boite à outils du dirigeant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298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A96C-7122-974D-A54E-03C3945C501F}" type="datetime1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8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465E2-DE92-7942-9DC3-6EAF8667F4CD}" type="datetime1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11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C3058-0543-8C48-958C-DA818BCADB9B}" type="datetime1">
              <a:rPr lang="fr-FR" smtClean="0"/>
              <a:t>11/06/2026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52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6B6A-E430-324F-9C4A-5AB41AD54D33}" type="datetime1">
              <a:rPr lang="fr-FR" smtClean="0"/>
              <a:t>11/06/2026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8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256C-4ABE-264B-B568-786C9928DE6A}" type="datetime1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82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8E449-FF47-6640-ACDC-765AA3C98B19}" type="datetime1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52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D824-9A25-B540-9D58-15408D81F6CB}" type="datetime1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92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C70BE-7BF4-4A41-AD1B-D31EFBB9FFC9}" type="datetime1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Le Médiateur des entreprises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CA7A0-5B16-46F1-AE47-2C031E3D00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06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La boite à outils du dirigeant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DE677-0342-4E14-9BB9-3F9E473A541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29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hyperlink" Target="https://presse.economie.gouv.fr/remise-du-rapport-2025-de-lobservatoire-des-relations-entre-start-ups-et-grands-comptes-prives-et-publics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ediateur-des-entreprises.fr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7172E34-BF14-1E41-B703-24503BD59EB6}"/>
              </a:ext>
            </a:extLst>
          </p:cNvPr>
          <p:cNvSpPr/>
          <p:nvPr/>
        </p:nvSpPr>
        <p:spPr>
          <a:xfrm>
            <a:off x="0" y="1414202"/>
            <a:ext cx="12192000" cy="49421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8" name="Titre 6">
            <a:extLst>
              <a:ext uri="{FF2B5EF4-FFF2-40B4-BE49-F238E27FC236}">
                <a16:creationId xmlns:a16="http://schemas.microsoft.com/office/drawing/2014/main" id="{8914B87B-2123-B747-A1AB-E3CF2E806420}"/>
              </a:ext>
            </a:extLst>
          </p:cNvPr>
          <p:cNvSpPr txBox="1">
            <a:spLocks/>
          </p:cNvSpPr>
          <p:nvPr/>
        </p:nvSpPr>
        <p:spPr>
          <a:xfrm>
            <a:off x="2060724" y="2673376"/>
            <a:ext cx="7836310" cy="7550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i="1" dirty="0">
                <a:solidFill>
                  <a:schemeClr val="bg1"/>
                </a:solidFill>
                <a:latin typeface="Marianne" panose="02000000000000000000" pitchFamily="2" charset="0"/>
              </a:rPr>
              <a:t>Dispositif en vigueur et partenariat </a:t>
            </a:r>
          </a:p>
          <a:p>
            <a:r>
              <a:rPr lang="fr-FR" sz="2400" i="1" dirty="0">
                <a:solidFill>
                  <a:schemeClr val="bg1"/>
                </a:solidFill>
                <a:latin typeface="Marianne" panose="02000000000000000000" pitchFamily="2" charset="0"/>
              </a:rPr>
              <a:t>avec le CIP national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2637F60-3DE9-DF42-8F3C-6A90E1885BAB}"/>
              </a:ext>
            </a:extLst>
          </p:cNvPr>
          <p:cNvSpPr txBox="1"/>
          <p:nvPr/>
        </p:nvSpPr>
        <p:spPr>
          <a:xfrm>
            <a:off x="2294966" y="1940154"/>
            <a:ext cx="76020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002060"/>
                </a:solidFill>
                <a:latin typeface="Marianne" panose="02000000000000000000" pitchFamily="2" charset="0"/>
              </a:rPr>
              <a:t>LE MÉDIATEUR DES ENTREPRISES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5A5E29-383D-7C49-B4F4-00C1B585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7B28-9F5D-FA46-8216-5190D81E2FC2}" type="datetime1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90F683-BE74-7146-9DF5-457E0FB68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fr-FR" dirty="0"/>
              <a:t>Le Médiateur des entreprises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5B7B794-F78D-5B4E-ACC1-72860703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</a:t>
            </a:fld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522EC5F-E0B0-944F-8B7D-E39F3D3464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349502"/>
            <a:ext cx="1322947" cy="71939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4C7CD5F-A24B-1041-8108-7349E9126C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CFFAB2FA-D0D2-4426-A612-B371D0D39870}"/>
              </a:ext>
            </a:extLst>
          </p:cNvPr>
          <p:cNvSpPr txBox="1"/>
          <p:nvPr/>
        </p:nvSpPr>
        <p:spPr>
          <a:xfrm>
            <a:off x="1731960" y="3823095"/>
            <a:ext cx="88001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800" b="1" dirty="0">
              <a:solidFill>
                <a:srgbClr val="002060"/>
              </a:solidFill>
              <a:latin typeface="Marianne" panose="02000000000000000000" pitchFamily="2" charset="0"/>
            </a:endParaRPr>
          </a:p>
          <a:p>
            <a:pPr algn="ctr"/>
            <a:r>
              <a:rPr lang="fr-FR" sz="3200" b="1" i="1" dirty="0">
                <a:solidFill>
                  <a:srgbClr val="002060"/>
                </a:solidFill>
                <a:latin typeface="Marianne" panose="02000000000000000000" pitchFamily="2" charset="0"/>
              </a:rPr>
              <a:t>Journée annuelle des CIP </a:t>
            </a:r>
          </a:p>
          <a:p>
            <a:pPr algn="ctr"/>
            <a:r>
              <a:rPr lang="fr-FR" sz="2400" b="1" i="1" dirty="0">
                <a:solidFill>
                  <a:srgbClr val="002060"/>
                </a:solidFill>
                <a:latin typeface="Marianne" panose="02000000000000000000" pitchFamily="2" charset="0"/>
              </a:rPr>
              <a:t>Vendredi 19 JUIN 2026</a:t>
            </a:r>
          </a:p>
        </p:txBody>
      </p:sp>
    </p:spTree>
    <p:extLst>
      <p:ext uri="{BB962C8B-B14F-4D97-AF65-F5344CB8AC3E}">
        <p14:creationId xmlns:p14="http://schemas.microsoft.com/office/powerpoint/2010/main" val="1871670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C8AA9A-45BF-0A43-B7F6-E8E81E4E0435}"/>
              </a:ext>
            </a:extLst>
          </p:cNvPr>
          <p:cNvSpPr/>
          <p:nvPr/>
        </p:nvSpPr>
        <p:spPr>
          <a:xfrm>
            <a:off x="-1" y="1749958"/>
            <a:ext cx="12192001" cy="51414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EED08E7-2266-6043-9557-AF4A2BD2E29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C5240D66-E8B6-A743-9904-F2A9247722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92FBFE5-761E-DB42-B9F3-7D1E9014F18D}"/>
              </a:ext>
            </a:extLst>
          </p:cNvPr>
          <p:cNvSpPr/>
          <p:nvPr/>
        </p:nvSpPr>
        <p:spPr>
          <a:xfrm>
            <a:off x="460917" y="4811305"/>
            <a:ext cx="8163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fr-FR" sz="2000" dirty="0">
                <a:solidFill>
                  <a:schemeClr val="bg1"/>
                </a:solidFill>
                <a:latin typeface="Marianne Light" panose="02000000000000000000" pitchFamily="2" charset="0"/>
              </a:rPr>
              <a:t>L’activité de médiation du Médiateur des entreprises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3DD8A5D-B895-E042-8DC5-235EF18E5413}"/>
              </a:ext>
            </a:extLst>
          </p:cNvPr>
          <p:cNvSpPr txBox="1"/>
          <p:nvPr/>
        </p:nvSpPr>
        <p:spPr>
          <a:xfrm>
            <a:off x="460917" y="3715191"/>
            <a:ext cx="11060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LA MÉDIATION EN CHIFFRES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956AB8E-9831-6942-AC97-A019418446D7}"/>
              </a:ext>
            </a:extLst>
          </p:cNvPr>
          <p:cNvSpPr txBox="1"/>
          <p:nvPr/>
        </p:nvSpPr>
        <p:spPr>
          <a:xfrm>
            <a:off x="460917" y="2401179"/>
            <a:ext cx="827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>
                <a:solidFill>
                  <a:srgbClr val="002060"/>
                </a:solidFill>
                <a:latin typeface="Marianne" panose="02000000000000000000" pitchFamily="2" charset="0"/>
              </a:rPr>
              <a:t>3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7163C5D-1D3A-D844-96D4-FE65ACFB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C54-FBF6-E74B-8C5A-08C00A1CA191}" type="datetime1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56B6583-4B5C-CD44-BEA4-347B00A75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49B7D3-E3A8-0342-B4C4-D7913C23E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365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41690" y="2807594"/>
            <a:ext cx="2597378" cy="347730"/>
          </a:xfrm>
          <a:prstGeom prst="rect">
            <a:avLst/>
          </a:prstGeom>
          <a:solidFill>
            <a:schemeClr val="bg1"/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B4A6E53-85EA-AF40-AB2C-97953A57BB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4D61BAFB-F38F-D14E-A08E-F826CB53C3EF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>
            <a:extLst>
              <a:ext uri="{FF2B5EF4-FFF2-40B4-BE49-F238E27FC236}">
                <a16:creationId xmlns:a16="http://schemas.microsoft.com/office/drawing/2014/main" id="{2A39DE6C-EFD9-1C4B-9FC4-52A426543A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32071" y="288213"/>
            <a:ext cx="1322947" cy="719390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FA492AD-1E7E-2B43-80C3-CB433DCB1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268F1-E3FA-F941-A739-15151797BB54}" type="datetime1">
              <a:rPr lang="fr-FR" smtClean="0"/>
              <a:t>11/06/2026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7FA02E-9387-8D40-A286-B7E422ED0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DACEA2-8393-454C-AE26-7FAC691B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11</a:t>
            </a:fld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734E3E-7FCE-3C41-8285-0C98F8525F9B}"/>
              </a:ext>
            </a:extLst>
          </p:cNvPr>
          <p:cNvSpPr/>
          <p:nvPr/>
        </p:nvSpPr>
        <p:spPr>
          <a:xfrm>
            <a:off x="0" y="1312698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46ED8E9-C519-2444-8E1D-02A924F269D8}"/>
              </a:ext>
            </a:extLst>
          </p:cNvPr>
          <p:cNvSpPr txBox="1"/>
          <p:nvPr/>
        </p:nvSpPr>
        <p:spPr>
          <a:xfrm>
            <a:off x="336982" y="1456249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L’ACTIVITÉ DE MEDIATION DU MEDIATEUR DES ENTREPRISES 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C1FF07E-42FB-8D42-828D-8B033695DAAA}"/>
              </a:ext>
            </a:extLst>
          </p:cNvPr>
          <p:cNvSpPr txBox="1"/>
          <p:nvPr/>
        </p:nvSpPr>
        <p:spPr>
          <a:xfrm>
            <a:off x="7271239" y="2165807"/>
            <a:ext cx="4747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2010</a:t>
            </a: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saisines en 2025</a:t>
            </a:r>
          </a:p>
          <a:p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nombre de médiations prises en charge en 2025 a augmenté de 10,5% par rapport à 2024. Depuis la fin de la crise de la COVID, le niveau du nombre de demandes reste stable autour des 2200 par an.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3576C5C-DE75-423B-BA8A-8247DD828D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510" y="2205740"/>
            <a:ext cx="6464632" cy="371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592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455738"/>
            <a:ext cx="10515600" cy="47212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10" name="Rectangle 9"/>
          <p:cNvSpPr/>
          <p:nvPr/>
        </p:nvSpPr>
        <p:spPr>
          <a:xfrm>
            <a:off x="3567447" y="2420031"/>
            <a:ext cx="4288665" cy="347730"/>
          </a:xfrm>
          <a:prstGeom prst="rect">
            <a:avLst/>
          </a:prstGeom>
          <a:solidFill>
            <a:schemeClr val="bg1"/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4140F46E-4E41-2041-9110-8640718EB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737AA576-CB1D-ED48-858B-849667419E1E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>
            <a:extLst>
              <a:ext uri="{FF2B5EF4-FFF2-40B4-BE49-F238E27FC236}">
                <a16:creationId xmlns:a16="http://schemas.microsoft.com/office/drawing/2014/main" id="{0ABFC89F-58F0-204A-B218-8D82FC33E2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32071" y="288213"/>
            <a:ext cx="1322947" cy="719390"/>
          </a:xfrm>
          <a:prstGeom prst="rect">
            <a:avLst/>
          </a:prstGeom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881C0E-917C-5844-A37F-061B998E7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6EAF-E922-6349-8950-9F1DFF7CB8A2}" type="datetime1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F84D2D-7B3F-A54C-B5E0-EF1EAD1E4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17E437-1E41-B045-ABD3-6D0DF7C8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12</a:t>
            </a:fld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59BE60-BD71-8B4B-B877-B6493E2B6160}"/>
              </a:ext>
            </a:extLst>
          </p:cNvPr>
          <p:cNvSpPr/>
          <p:nvPr/>
        </p:nvSpPr>
        <p:spPr>
          <a:xfrm>
            <a:off x="0" y="1312698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D698FC6-EBF5-D44A-BC07-73C7B2BDAA00}"/>
              </a:ext>
            </a:extLst>
          </p:cNvPr>
          <p:cNvSpPr txBox="1"/>
          <p:nvPr/>
        </p:nvSpPr>
        <p:spPr>
          <a:xfrm>
            <a:off x="336982" y="1456249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L’ACTIVITÉ DE MEDIATION DU MEDIATEUR DES ENTREPRISES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A7BE1B0-0069-4CA0-B479-12BDEF0D3D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938" y="2236471"/>
            <a:ext cx="6961077" cy="3940491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38C38893-C04E-48ED-B082-3E458F837C55}"/>
              </a:ext>
            </a:extLst>
          </p:cNvPr>
          <p:cNvSpPr txBox="1"/>
          <p:nvPr/>
        </p:nvSpPr>
        <p:spPr>
          <a:xfrm>
            <a:off x="7271239" y="2165807"/>
            <a:ext cx="47477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i="0" dirty="0">
                <a:effectLst/>
              </a:rPr>
              <a:t>En 2025, 80% des demandes de médiation ont été effectuées par des entreprises de moins de 25 salariés </a:t>
            </a:r>
            <a:r>
              <a:rPr lang="fr-FR" sz="1600" b="0" i="0" dirty="0">
                <a:effectLst/>
              </a:rPr>
              <a:t>(le pourcentage était de 73% en 2024). </a:t>
            </a:r>
          </a:p>
          <a:p>
            <a:endParaRPr lang="fr-FR" sz="1600" dirty="0"/>
          </a:p>
          <a:p>
            <a:r>
              <a:rPr lang="fr-FR" sz="1600" b="0" i="0" dirty="0">
                <a:effectLst/>
              </a:rPr>
              <a:t>Les micro-entreprises et TPE concentrent la majorité des demandes. L’évolution des saisines par les entreprises individuelles est notamment en forte hausse passant de </a:t>
            </a:r>
            <a:r>
              <a:rPr lang="fr-FR" sz="1600" b="1" i="0" dirty="0">
                <a:effectLst/>
              </a:rPr>
              <a:t>29,1% à 37,4% des demandes entre 2024 et 2025.</a:t>
            </a:r>
            <a:endParaRPr lang="fr-FR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616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C8AA9A-45BF-0A43-B7F6-E8E81E4E0435}"/>
              </a:ext>
            </a:extLst>
          </p:cNvPr>
          <p:cNvSpPr/>
          <p:nvPr/>
        </p:nvSpPr>
        <p:spPr>
          <a:xfrm>
            <a:off x="-1" y="1716505"/>
            <a:ext cx="12192001" cy="51414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fr-FR" sz="1800" b="1" dirty="0">
              <a:solidFill>
                <a:prstClr val="black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EED08E7-2266-6043-9557-AF4A2BD2E29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C5240D66-E8B6-A743-9904-F2A9247722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56353B3-A6F3-1747-A69E-BBB67E8103B4}"/>
              </a:ext>
            </a:extLst>
          </p:cNvPr>
          <p:cNvSpPr/>
          <p:nvPr/>
        </p:nvSpPr>
        <p:spPr>
          <a:xfrm>
            <a:off x="460917" y="4811305"/>
            <a:ext cx="9714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fr-FR" sz="2000" dirty="0">
                <a:solidFill>
                  <a:schemeClr val="bg1"/>
                </a:solidFill>
                <a:latin typeface="Marianne Light" panose="02000000000000000000" pitchFamily="2" charset="0"/>
              </a:rPr>
              <a:t>Responsabiliser les donneurs d’ordre et faire jouer les solidarités de filière </a:t>
            </a:r>
            <a:endParaRPr lang="fr-FR" sz="2000" strike="sngStrike" dirty="0">
              <a:solidFill>
                <a:schemeClr val="bg1"/>
              </a:solidFill>
              <a:latin typeface="Marianne Light" panose="02000000000000000000" pitchFamily="2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8A22DD8-9B9A-0B49-9E29-0AC9A5BF4D79}"/>
              </a:ext>
            </a:extLst>
          </p:cNvPr>
          <p:cNvSpPr txBox="1"/>
          <p:nvPr/>
        </p:nvSpPr>
        <p:spPr>
          <a:xfrm>
            <a:off x="460917" y="3715191"/>
            <a:ext cx="11060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LE MÉDIATEUR DES ENTREPRISES EN TEMPS DE CRISE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8B525F2-EC3B-3E47-98A6-5F03C1765F9C}"/>
              </a:ext>
            </a:extLst>
          </p:cNvPr>
          <p:cNvSpPr txBox="1"/>
          <p:nvPr/>
        </p:nvSpPr>
        <p:spPr>
          <a:xfrm>
            <a:off x="460917" y="2401179"/>
            <a:ext cx="827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>
                <a:solidFill>
                  <a:srgbClr val="002060"/>
                </a:solidFill>
                <a:latin typeface="Marianne" panose="02000000000000000000" pitchFamily="2" charset="0"/>
              </a:rPr>
              <a:t>4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DCC71EC-3A99-2742-A4A9-832F556C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7156F-4D73-BE45-8306-78F1E68F3006}" type="datetime1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7691987-365E-F74C-A259-32916801D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4B5B2E-7BFD-384B-989B-AD658C532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553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9770" y="2433991"/>
            <a:ext cx="3353523" cy="3765849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1"/>
          </a:gradFill>
          <a:ln w="3175">
            <a:noFill/>
          </a:ln>
          <a:effectLst/>
        </p:spPr>
        <p:txBody>
          <a:bodyPr lIns="45718" tIns="45718" rIns="45718" bIns="45718" rtlCol="0" anchor="ctr"/>
          <a:lstStyle/>
          <a:p>
            <a:pPr>
              <a:spcBef>
                <a:spcPts val="600"/>
              </a:spcBef>
            </a:pPr>
            <a:endParaRPr lang="fr-FR" sz="2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515658" y="2279978"/>
            <a:ext cx="3237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Les filières concernées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497041" y="2747832"/>
            <a:ext cx="303854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Automobile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Aéronautique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BTP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Composants électroniques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Cosmétiques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Ferroviaire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Grande distribution / intrants non alimentaires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Industrie de défense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Industrie navale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Nucléaire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7C7AAA3-9CFB-934E-AF31-697E10B40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0A3062B9-B67B-AF47-A06B-F0D0A9505E93}"/>
              </a:ext>
            </a:extLst>
          </p:cNvPr>
          <p:cNvCxnSpPr>
            <a:cxnSpLocks/>
          </p:cNvCxnSpPr>
          <p:nvPr/>
        </p:nvCxnSpPr>
        <p:spPr>
          <a:xfrm>
            <a:off x="399769" y="6344750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 23">
            <a:extLst>
              <a:ext uri="{FF2B5EF4-FFF2-40B4-BE49-F238E27FC236}">
                <a16:creationId xmlns:a16="http://schemas.microsoft.com/office/drawing/2014/main" id="{84AAD503-5EDA-AF4F-9952-0A0DF3466D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986130" y="1998922"/>
            <a:ext cx="5690212" cy="4200918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1"/>
          </a:gradFill>
          <a:ln w="3175">
            <a:noFill/>
          </a:ln>
          <a:effectLst/>
        </p:spPr>
        <p:txBody>
          <a:bodyPr lIns="45718" tIns="45718" rIns="45718" bIns="45718" rtlCol="0" anchor="ctr"/>
          <a:lstStyle/>
          <a:p>
            <a:endParaRPr lang="fr-F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En fonction des attentes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Etat des lieux des relations donneurs d’ordre/fournisseurs</a:t>
            </a:r>
          </a:p>
          <a:p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Mesure de la qualité des relations donneurs d’ordre/sous-traitants</a:t>
            </a:r>
          </a:p>
          <a:p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Mesures d’accompagnement (identification et traitement des comportements anormaux, dispositif mutualité de soutien des donneurs d’ordre à la compétitivité de leurs sous-traitants, etc.)</a:t>
            </a:r>
          </a:p>
          <a:p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869182" y="2433991"/>
            <a:ext cx="1917862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Lettres de mission du ministre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Sollicitations des filières 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4898D13-4B89-364B-9C19-99E3CC876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C82-2C6B-E847-B1E7-78BCE7367D4A}" type="datetime1">
              <a:rPr lang="fr-FR" smtClean="0"/>
              <a:t>11/06/2026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3BD6D3-4D21-8C4A-B33E-43E561A8A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06FFC9-A3CB-4049-AF23-EC40FA3B0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14</a:t>
            </a:fld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48D8AD9-56C1-9542-A46D-970C4537DFE5}"/>
              </a:ext>
            </a:extLst>
          </p:cNvPr>
          <p:cNvSpPr/>
          <p:nvPr/>
        </p:nvSpPr>
        <p:spPr>
          <a:xfrm>
            <a:off x="0" y="1312698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3DD158C-8CB9-E244-AE58-47163F9A8A66}"/>
              </a:ext>
            </a:extLst>
          </p:cNvPr>
          <p:cNvSpPr txBox="1"/>
          <p:nvPr/>
        </p:nvSpPr>
        <p:spPr>
          <a:xfrm>
            <a:off x="336982" y="1456249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FAIRE JOUER LES SOLIDARITÉS DE FILIÈRES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311671C-12D8-4BB0-8766-E147E20CAB7A}"/>
              </a:ext>
            </a:extLst>
          </p:cNvPr>
          <p:cNvSpPr txBox="1"/>
          <p:nvPr/>
        </p:nvSpPr>
        <p:spPr>
          <a:xfrm>
            <a:off x="7212418" y="2277220"/>
            <a:ext cx="3237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dirty="0">
                <a:latin typeface="Marianne" panose="02000000000000000000" pitchFamily="2" charset="0"/>
                <a:cs typeface="Calibri" panose="020F0502020204030204" pitchFamily="34" charset="0"/>
              </a:rPr>
              <a:t>La méthodologie utilisée</a:t>
            </a:r>
          </a:p>
        </p:txBody>
      </p:sp>
    </p:spTree>
    <p:extLst>
      <p:ext uri="{BB962C8B-B14F-4D97-AF65-F5344CB8AC3E}">
        <p14:creationId xmlns:p14="http://schemas.microsoft.com/office/powerpoint/2010/main" val="4061428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lèche : droite 17">
            <a:extLst>
              <a:ext uri="{FF2B5EF4-FFF2-40B4-BE49-F238E27FC236}">
                <a16:creationId xmlns:a16="http://schemas.microsoft.com/office/drawing/2014/main" id="{C6A137A1-DA28-4833-9795-BAB0DB81B105}"/>
              </a:ext>
            </a:extLst>
          </p:cNvPr>
          <p:cNvSpPr/>
          <p:nvPr/>
        </p:nvSpPr>
        <p:spPr>
          <a:xfrm>
            <a:off x="1856190" y="3138812"/>
            <a:ext cx="978408" cy="5080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3DE677-0342-4E14-9BB9-3F9E473A5413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55B3E9-136C-4504-A386-C2CB50F266C0}"/>
              </a:ext>
            </a:extLst>
          </p:cNvPr>
          <p:cNvSpPr/>
          <p:nvPr/>
        </p:nvSpPr>
        <p:spPr>
          <a:xfrm>
            <a:off x="0" y="1117559"/>
            <a:ext cx="12192000" cy="691492"/>
          </a:xfrm>
          <a:prstGeom prst="rect">
            <a:avLst/>
          </a:prstGeom>
          <a:solidFill>
            <a:srgbClr val="5B9BD5">
              <a:lumMod val="60000"/>
              <a:lumOff val="40000"/>
            </a:srgb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Helvetica"/>
                <a:sym typeface="Helvetica"/>
              </a:rPr>
              <a:t>RENFORCER L’ANTICIPATION ET LA PREVENTION DES DIFFICULTES DES ENTREPRISES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BB4941-631C-49E7-A442-CC093C4D11C8}"/>
              </a:ext>
            </a:extLst>
          </p:cNvPr>
          <p:cNvSpPr txBox="1"/>
          <p:nvPr/>
        </p:nvSpPr>
        <p:spPr>
          <a:xfrm>
            <a:off x="0" y="1923581"/>
            <a:ext cx="387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 réunions dans 25 départements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5A781C5-FE38-41FA-B061-6C937A6D17D0}"/>
              </a:ext>
            </a:extLst>
          </p:cNvPr>
          <p:cNvSpPr txBox="1"/>
          <p:nvPr/>
        </p:nvSpPr>
        <p:spPr>
          <a:xfrm>
            <a:off x="6369967" y="1913881"/>
            <a:ext cx="55573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 document mis à disposition : la Boîte à outils du dirigeant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321C051-E92C-4D10-ABFB-DD10426C2981}"/>
              </a:ext>
            </a:extLst>
          </p:cNvPr>
          <p:cNvSpPr txBox="1"/>
          <p:nvPr/>
        </p:nvSpPr>
        <p:spPr>
          <a:xfrm>
            <a:off x="457200" y="4723186"/>
            <a:ext cx="110534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Renforcer l’anticipation, l’accompagnement et la prévention des difficultés pour les entreprises 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 recommandations dans le rapport remis à la Ministre en avril 2025.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 travaux qui se poursuivent autour de 2 axes 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Encourager les acteurs à contacter spontanément les entreprises en difficulté, au lieu de les laisser prendre l’initiative d’une demande d’accompagnement (Charte de confiance)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Identifier des initiatives remarquables en direction des entreprises dans 6 territoires test (Guide de bonne pratiques).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80603414-0387-42BE-902B-26BEF733FD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418" y="187229"/>
            <a:ext cx="1322947" cy="71939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86A5C482-1D20-4DE3-A0D9-F58BC666B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494" y="0"/>
            <a:ext cx="1236088" cy="1117559"/>
          </a:xfrm>
          <a:prstGeom prst="rect">
            <a:avLst/>
          </a:prstGeom>
        </p:spPr>
      </p:pic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E087A8B6-4D7E-451C-902B-76B1F934B0AB}"/>
              </a:ext>
            </a:extLst>
          </p:cNvPr>
          <p:cNvSpPr/>
          <p:nvPr/>
        </p:nvSpPr>
        <p:spPr>
          <a:xfrm>
            <a:off x="351494" y="2438351"/>
            <a:ext cx="1993900" cy="56316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ANALYSER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C76C173A-6086-4124-A353-46C6B05B3646}"/>
              </a:ext>
            </a:extLst>
          </p:cNvPr>
          <p:cNvSpPr/>
          <p:nvPr/>
        </p:nvSpPr>
        <p:spPr>
          <a:xfrm>
            <a:off x="351494" y="3102045"/>
            <a:ext cx="1993900" cy="56316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FAIRE CONNAITRE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E4F2C265-DBCC-4ACA-8CBD-13C707F585C2}"/>
              </a:ext>
            </a:extLst>
          </p:cNvPr>
          <p:cNvSpPr/>
          <p:nvPr/>
        </p:nvSpPr>
        <p:spPr>
          <a:xfrm>
            <a:off x="351494" y="3776415"/>
            <a:ext cx="1993900" cy="56316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ECOUTER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9F6ADC56-7544-4196-9546-B64B1F6D9192}"/>
              </a:ext>
            </a:extLst>
          </p:cNvPr>
          <p:cNvSpPr/>
          <p:nvPr/>
        </p:nvSpPr>
        <p:spPr>
          <a:xfrm>
            <a:off x="1712994" y="2464442"/>
            <a:ext cx="978408" cy="5080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 : droite 18">
            <a:extLst>
              <a:ext uri="{FF2B5EF4-FFF2-40B4-BE49-F238E27FC236}">
                <a16:creationId xmlns:a16="http://schemas.microsoft.com/office/drawing/2014/main" id="{E28CB375-73FC-45C4-B01B-E3BC9E72F01A}"/>
              </a:ext>
            </a:extLst>
          </p:cNvPr>
          <p:cNvSpPr/>
          <p:nvPr/>
        </p:nvSpPr>
        <p:spPr>
          <a:xfrm>
            <a:off x="2026119" y="3811832"/>
            <a:ext cx="978408" cy="5080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3C8312D-F3F0-4431-A405-19AABAC695FA}"/>
              </a:ext>
            </a:extLst>
          </p:cNvPr>
          <p:cNvSpPr txBox="1"/>
          <p:nvPr/>
        </p:nvSpPr>
        <p:spPr>
          <a:xfrm>
            <a:off x="2657432" y="2410475"/>
            <a:ext cx="4696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Etablir un diagnostic de la situation économique et financière des TPE-PME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187087A-F900-4158-B486-3A7ECAB49A5A}"/>
              </a:ext>
            </a:extLst>
          </p:cNvPr>
          <p:cNvSpPr txBox="1"/>
          <p:nvPr/>
        </p:nvSpPr>
        <p:spPr>
          <a:xfrm>
            <a:off x="2818298" y="2974685"/>
            <a:ext cx="45353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Faire mieux connaître les dispositifs de détection précoce et de soutien aux entreprises en</a:t>
            </a:r>
          </a:p>
          <a:p>
            <a:r>
              <a:rPr lang="fr-FR" sz="1600" dirty="0"/>
              <a:t>difficulté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7FFBC08-433C-4984-BFFA-2AE3E8465D68}"/>
              </a:ext>
            </a:extLst>
          </p:cNvPr>
          <p:cNvSpPr txBox="1"/>
          <p:nvPr/>
        </p:nvSpPr>
        <p:spPr>
          <a:xfrm>
            <a:off x="2944318" y="3744932"/>
            <a:ext cx="4958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Appréhender les opportunités et les difficultés rencontrées dans la mise en œuvre de ces</a:t>
            </a:r>
          </a:p>
          <a:p>
            <a:r>
              <a:rPr lang="fr-FR" sz="1600" dirty="0"/>
              <a:t>dispositifs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7F9A4142-D264-4EEA-AD38-5FA8B8E77C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1632" y="2322500"/>
            <a:ext cx="5230368" cy="304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348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C8AA9A-45BF-0A43-B7F6-E8E81E4E0435}"/>
              </a:ext>
            </a:extLst>
          </p:cNvPr>
          <p:cNvSpPr/>
          <p:nvPr/>
        </p:nvSpPr>
        <p:spPr>
          <a:xfrm>
            <a:off x="-1" y="1716505"/>
            <a:ext cx="12192001" cy="51414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fr-FR" sz="1800" b="1" dirty="0">
              <a:solidFill>
                <a:prstClr val="black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EED08E7-2266-6043-9557-AF4A2BD2E29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C5240D66-E8B6-A743-9904-F2A9247722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A054475-5192-2B4C-B07A-073AD16D4BED}"/>
              </a:ext>
            </a:extLst>
          </p:cNvPr>
          <p:cNvSpPr/>
          <p:nvPr/>
        </p:nvSpPr>
        <p:spPr>
          <a:xfrm>
            <a:off x="460917" y="4811305"/>
            <a:ext cx="9714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fr-FR" sz="2000" dirty="0">
                <a:solidFill>
                  <a:schemeClr val="bg1"/>
                </a:solidFill>
                <a:latin typeface="Marianne Light" panose="02000000000000000000" pitchFamily="2" charset="0"/>
              </a:rPr>
              <a:t>Le Parcours national des achats responsables : la charte et le label RFAR</a:t>
            </a:r>
            <a:endParaRPr lang="fr-FR" sz="2000" strike="sngStrike" dirty="0">
              <a:solidFill>
                <a:schemeClr val="bg1"/>
              </a:solidFill>
              <a:latin typeface="Marianne Light" panose="02000000000000000000" pitchFamily="2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9B0AB43-DA0A-EE4D-BD00-EB54DA4BD586}"/>
              </a:ext>
            </a:extLst>
          </p:cNvPr>
          <p:cNvSpPr txBox="1"/>
          <p:nvPr/>
        </p:nvSpPr>
        <p:spPr>
          <a:xfrm>
            <a:off x="460917" y="3715191"/>
            <a:ext cx="11060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ENCOURAGER LES COMPORTEMENTS SOLIDAIRES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2837DE0-0452-E04C-9DC5-21B04008A647}"/>
              </a:ext>
            </a:extLst>
          </p:cNvPr>
          <p:cNvSpPr txBox="1"/>
          <p:nvPr/>
        </p:nvSpPr>
        <p:spPr>
          <a:xfrm>
            <a:off x="460917" y="2401179"/>
            <a:ext cx="827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>
                <a:solidFill>
                  <a:srgbClr val="002060"/>
                </a:solidFill>
                <a:latin typeface="Marianne" panose="02000000000000000000" pitchFamily="2" charset="0"/>
              </a:rPr>
              <a:t>5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62CD45E-72AB-344B-A0FF-8206EFB9E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266-2DB6-374B-B7A1-869E36022A36}" type="datetime1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C542878-42B7-6743-8C83-94F5816F1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4CF16E-65E8-214D-81D8-7A9070DE4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986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>
            <a:extLst>
              <a:ext uri="{FF2B5EF4-FFF2-40B4-BE49-F238E27FC236}">
                <a16:creationId xmlns:a16="http://schemas.microsoft.com/office/drawing/2014/main" id="{66CB0F96-768F-5649-B77A-C9144C18E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BC810FD0-09CA-8240-9227-31556A6C3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DF9AE03-7B16-AD4E-B0E5-EAE1F07FD5F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4BA3CF79-8D18-594C-9C9C-33CA65B75019}"/>
              </a:ext>
            </a:extLst>
          </p:cNvPr>
          <p:cNvSpPr/>
          <p:nvPr/>
        </p:nvSpPr>
        <p:spPr>
          <a:xfrm>
            <a:off x="454510" y="2509578"/>
            <a:ext cx="4457732" cy="362124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1"/>
          </a:gradFill>
          <a:ln w="3175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7A1BAF-D42A-7C42-B236-6F432EF77A3D}"/>
              </a:ext>
            </a:extLst>
          </p:cNvPr>
          <p:cNvSpPr/>
          <p:nvPr/>
        </p:nvSpPr>
        <p:spPr>
          <a:xfrm>
            <a:off x="7273351" y="2536159"/>
            <a:ext cx="4457732" cy="362124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1"/>
          </a:gradFill>
          <a:ln w="3175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3B8A38D-42C2-D043-BF38-30DAD551B103}"/>
              </a:ext>
            </a:extLst>
          </p:cNvPr>
          <p:cNvSpPr txBox="1"/>
          <p:nvPr/>
        </p:nvSpPr>
        <p:spPr>
          <a:xfrm>
            <a:off x="477429" y="2402438"/>
            <a:ext cx="431785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Marianne" panose="02000000000000000000" pitchFamily="2" charset="0"/>
              </a:rPr>
              <a:t>Objectifs :</a:t>
            </a:r>
          </a:p>
          <a:p>
            <a:endParaRPr lang="fr-FR" sz="4400" b="1" dirty="0">
              <a:latin typeface="Marianne" panose="02000000000000000000" pitchFamily="2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latin typeface="Marianne" panose="02000000000000000000" pitchFamily="2" charset="0"/>
              </a:rPr>
              <a:t>Construire une relation équilibrée </a:t>
            </a:r>
            <a:r>
              <a:rPr lang="fr-FR" sz="1600" dirty="0">
                <a:latin typeface="Marianne" panose="02000000000000000000" pitchFamily="2" charset="0"/>
              </a:rPr>
              <a:t>et durable entre les acteurs économiques.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600" dirty="0">
              <a:latin typeface="Marianne" panose="02000000000000000000" pitchFamily="2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>
                <a:latin typeface="Marianne" panose="02000000000000000000" pitchFamily="2" charset="0"/>
              </a:rPr>
              <a:t>Introduire un </a:t>
            </a:r>
            <a:r>
              <a:rPr lang="fr-FR" sz="1600" b="1" dirty="0">
                <a:latin typeface="Marianne" panose="02000000000000000000" pitchFamily="2" charset="0"/>
              </a:rPr>
              <a:t>changement culturel </a:t>
            </a:r>
            <a:r>
              <a:rPr lang="fr-FR" sz="1600" dirty="0">
                <a:latin typeface="Marianne" panose="02000000000000000000" pitchFamily="2" charset="0"/>
              </a:rPr>
              <a:t>profond sur le long terme à travers 10 engagements.</a:t>
            </a:r>
          </a:p>
          <a:p>
            <a:endParaRPr lang="fr-FR" sz="1600" dirty="0">
              <a:latin typeface="Marianne" panose="02000000000000000000" pitchFamily="2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>
                <a:latin typeface="Marianne" panose="02000000000000000000" pitchFamily="2" charset="0"/>
              </a:rPr>
              <a:t>S’engager à </a:t>
            </a:r>
            <a:r>
              <a:rPr lang="fr-FR" sz="1600" b="1" dirty="0">
                <a:latin typeface="Marianne" panose="02000000000000000000" pitchFamily="2" charset="0"/>
              </a:rPr>
              <a:t>privilégier la médiation</a:t>
            </a:r>
            <a:r>
              <a:rPr lang="fr-FR" sz="1600" dirty="0">
                <a:latin typeface="Marianne" panose="02000000000000000000" pitchFamily="2" charset="0"/>
              </a:rPr>
              <a:t> et à désigner un médiateur relations fournisseurs.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4BA546F-C287-0445-BA93-DD8672E33FD6}"/>
              </a:ext>
            </a:extLst>
          </p:cNvPr>
          <p:cNvSpPr txBox="1"/>
          <p:nvPr/>
        </p:nvSpPr>
        <p:spPr>
          <a:xfrm>
            <a:off x="7396717" y="2411902"/>
            <a:ext cx="418214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Marianne" panose="02000000000000000000" pitchFamily="2" charset="0"/>
              </a:rPr>
              <a:t>Intérêt et conditions requises :</a:t>
            </a:r>
          </a:p>
          <a:p>
            <a:endParaRPr lang="fr-FR" sz="4400" b="1" dirty="0">
              <a:latin typeface="Marianne" panose="02000000000000000000" pitchFamily="2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>
                <a:latin typeface="Marianne" panose="02000000000000000000" pitchFamily="2" charset="0"/>
              </a:rPr>
              <a:t>Faire savoir (en interne et externe) et officialiser sa volonté de s’inscrire dans une </a:t>
            </a:r>
            <a:r>
              <a:rPr lang="fr-FR" sz="1600" b="1" dirty="0">
                <a:latin typeface="Marianne" panose="02000000000000000000" pitchFamily="2" charset="0"/>
              </a:rPr>
              <a:t>relation partenariale,</a:t>
            </a:r>
            <a:r>
              <a:rPr lang="fr-FR" sz="1600" dirty="0">
                <a:latin typeface="Marianne" panose="02000000000000000000" pitchFamily="2" charset="0"/>
              </a:rPr>
              <a:t> fondée sur le « gagnant-gagnant » avec les fournisseurs.</a:t>
            </a:r>
          </a:p>
          <a:p>
            <a:endParaRPr lang="fr-FR" sz="1600" dirty="0">
              <a:latin typeface="Marianne" panose="02000000000000000000" pitchFamily="2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>
                <a:latin typeface="Marianne" panose="02000000000000000000" pitchFamily="2" charset="0"/>
              </a:rPr>
              <a:t>Désigner un </a:t>
            </a:r>
            <a:r>
              <a:rPr lang="fr-FR" sz="1600" b="1" dirty="0">
                <a:latin typeface="Marianne" panose="02000000000000000000" pitchFamily="2" charset="0"/>
              </a:rPr>
              <a:t>pilote de la charte </a:t>
            </a:r>
            <a:r>
              <a:rPr lang="fr-FR" sz="1600" dirty="0">
                <a:latin typeface="Marianne" panose="02000000000000000000" pitchFamily="2" charset="0"/>
              </a:rPr>
              <a:t>pour coordonner le plan de progrès.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E24CA06-DF44-6943-8DF6-9C66F477055A}"/>
              </a:ext>
            </a:extLst>
          </p:cNvPr>
          <p:cNvSpPr txBox="1"/>
          <p:nvPr/>
        </p:nvSpPr>
        <p:spPr>
          <a:xfrm>
            <a:off x="5023598" y="3795998"/>
            <a:ext cx="2132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3080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CCA241B-AD30-EE45-A634-9874AE23DEBB}"/>
              </a:ext>
            </a:extLst>
          </p:cNvPr>
          <p:cNvSpPr txBox="1"/>
          <p:nvPr/>
        </p:nvSpPr>
        <p:spPr>
          <a:xfrm>
            <a:off x="5038185" y="4325345"/>
            <a:ext cx="2118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organisations signataires</a:t>
            </a:r>
          </a:p>
        </p:txBody>
      </p:sp>
      <p:pic>
        <p:nvPicPr>
          <p:cNvPr id="18" name="Graphique 17" descr="Diplôme roulé avec un remplissage uni">
            <a:extLst>
              <a:ext uri="{FF2B5EF4-FFF2-40B4-BE49-F238E27FC236}">
                <a16:creationId xmlns:a16="http://schemas.microsoft.com/office/drawing/2014/main" id="{55670672-A03D-674C-AC2D-3E4E38A7D4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  <p:pic>
        <p:nvPicPr>
          <p:cNvPr id="23" name="Image 22" descr="Une image contenant Police, capture d’écran, Graphique, graphisme&#10;&#10;Description générée automatiquement">
            <a:extLst>
              <a:ext uri="{FF2B5EF4-FFF2-40B4-BE49-F238E27FC236}">
                <a16:creationId xmlns:a16="http://schemas.microsoft.com/office/drawing/2014/main" id="{DCFACF8D-A2A6-DE47-AF9D-924699F5FE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109" y="5088844"/>
            <a:ext cx="2021781" cy="619217"/>
          </a:xfrm>
          <a:prstGeom prst="rect">
            <a:avLst/>
          </a:prstGeom>
        </p:spPr>
      </p:pic>
      <p:sp>
        <p:nvSpPr>
          <p:cNvPr id="27" name="Espace réservé de la date 26">
            <a:extLst>
              <a:ext uri="{FF2B5EF4-FFF2-40B4-BE49-F238E27FC236}">
                <a16:creationId xmlns:a16="http://schemas.microsoft.com/office/drawing/2014/main" id="{2A30F108-FE29-8D43-B87B-3437A4C65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83B1-4F58-2349-AA17-FEB5E1E6844C}" type="datetime1">
              <a:rPr lang="fr-FR" smtClean="0"/>
              <a:t>11/06/2026</a:t>
            </a:fld>
            <a:endParaRPr lang="fr-FR"/>
          </a:p>
        </p:txBody>
      </p:sp>
      <p:sp>
        <p:nvSpPr>
          <p:cNvPr id="28" name="Espace réservé du pied de page 27">
            <a:extLst>
              <a:ext uri="{FF2B5EF4-FFF2-40B4-BE49-F238E27FC236}">
                <a16:creationId xmlns:a16="http://schemas.microsoft.com/office/drawing/2014/main" id="{04B96096-4F8E-0140-9FBF-E8127DD1E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29" name="Espace réservé du numéro de diapositive 28">
            <a:extLst>
              <a:ext uri="{FF2B5EF4-FFF2-40B4-BE49-F238E27FC236}">
                <a16:creationId xmlns:a16="http://schemas.microsoft.com/office/drawing/2014/main" id="{E56083AA-ABE9-444E-8280-C8327C0FD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17</a:t>
            </a:fld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F13733-C4DC-FE4B-B0BC-20BA49F82F56}"/>
              </a:ext>
            </a:extLst>
          </p:cNvPr>
          <p:cNvSpPr/>
          <p:nvPr/>
        </p:nvSpPr>
        <p:spPr>
          <a:xfrm>
            <a:off x="0" y="1312698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91ECF63-386C-F44C-A3FD-1E9EC89C042A}"/>
              </a:ext>
            </a:extLst>
          </p:cNvPr>
          <p:cNvSpPr txBox="1"/>
          <p:nvPr/>
        </p:nvSpPr>
        <p:spPr>
          <a:xfrm>
            <a:off x="336982" y="1456249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LE PARCOURS NATIONAL DES ACHATS RESPONSABLES : La charte RFAR</a:t>
            </a:r>
          </a:p>
        </p:txBody>
      </p:sp>
    </p:spTree>
    <p:extLst>
      <p:ext uri="{BB962C8B-B14F-4D97-AF65-F5344CB8AC3E}">
        <p14:creationId xmlns:p14="http://schemas.microsoft.com/office/powerpoint/2010/main" val="3463335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>
            <a:extLst>
              <a:ext uri="{FF2B5EF4-FFF2-40B4-BE49-F238E27FC236}">
                <a16:creationId xmlns:a16="http://schemas.microsoft.com/office/drawing/2014/main" id="{66CB0F96-768F-5649-B77A-C9144C18E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BC810FD0-09CA-8240-9227-31556A6C3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DF9AE03-7B16-AD4E-B0E5-EAE1F07FD5F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1">
            <a:extLst>
              <a:ext uri="{FF2B5EF4-FFF2-40B4-BE49-F238E27FC236}">
                <a16:creationId xmlns:a16="http://schemas.microsoft.com/office/drawing/2014/main" id="{E862FD51-B803-9187-DDA5-450FA4C331DE}"/>
              </a:ext>
            </a:extLst>
          </p:cNvPr>
          <p:cNvSpPr txBox="1"/>
          <p:nvPr/>
        </p:nvSpPr>
        <p:spPr>
          <a:xfrm>
            <a:off x="376451" y="2415373"/>
            <a:ext cx="11398431" cy="29392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 sz="1000">
                <a:latin typeface="+mn-lt"/>
                <a:ea typeface="+mn-ea"/>
                <a:cs typeface="+mn-cs"/>
                <a:sym typeface="Arial"/>
              </a:defRPr>
            </a:pPr>
            <a:r>
              <a:rPr lang="fr-FR" sz="1600" dirty="0">
                <a:latin typeface="Marianne" panose="02000000000000000000" pitchFamily="2" charset="0"/>
              </a:rPr>
              <a:t>Premier label en la matière, il est attribué par le MDE et le CNA et signé par le ministre de l’économie. Il est </a:t>
            </a:r>
            <a:r>
              <a:rPr lang="fr-FR" sz="1600" b="1" dirty="0">
                <a:latin typeface="Marianne" panose="02000000000000000000" pitchFamily="2" charset="0"/>
              </a:rPr>
              <a:t>remis pour une période de trois ans</a:t>
            </a:r>
            <a:r>
              <a:rPr lang="fr-FR" sz="1600" dirty="0">
                <a:latin typeface="Marianne" panose="02000000000000000000" pitchFamily="2" charset="0"/>
              </a:rPr>
              <a:t>.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 sz="1000">
                <a:latin typeface="+mn-lt"/>
                <a:ea typeface="+mn-ea"/>
                <a:cs typeface="+mn-cs"/>
                <a:sym typeface="Arial"/>
              </a:defRPr>
            </a:pPr>
            <a:r>
              <a:rPr sz="1600" dirty="0" err="1">
                <a:latin typeface="Marianne" panose="02000000000000000000" pitchFamily="2" charset="0"/>
              </a:rPr>
              <a:t>S’inscrit</a:t>
            </a:r>
            <a:r>
              <a:rPr sz="1600" dirty="0">
                <a:latin typeface="Marianne" panose="02000000000000000000" pitchFamily="2" charset="0"/>
              </a:rPr>
              <a:t> dans le </a:t>
            </a:r>
            <a:r>
              <a:rPr sz="1600" b="1" dirty="0" err="1">
                <a:latin typeface="Marianne" panose="02000000000000000000" pitchFamily="2" charset="0"/>
              </a:rPr>
              <a:t>prolongement</a:t>
            </a:r>
            <a:r>
              <a:rPr sz="1600" b="1" dirty="0">
                <a:latin typeface="Marianne" panose="02000000000000000000" pitchFamily="2" charset="0"/>
              </a:rPr>
              <a:t> et la mise en application des 10 engagements pour des </a:t>
            </a:r>
            <a:r>
              <a:rPr sz="1600" b="1" dirty="0" err="1">
                <a:latin typeface="Marianne" panose="02000000000000000000" pitchFamily="2" charset="0"/>
              </a:rPr>
              <a:t>achats</a:t>
            </a:r>
            <a:r>
              <a:rPr sz="1600" b="1" dirty="0">
                <a:latin typeface="Marianne" panose="02000000000000000000" pitchFamily="2" charset="0"/>
              </a:rPr>
              <a:t> </a:t>
            </a:r>
            <a:r>
              <a:rPr sz="1600" b="1" dirty="0" err="1">
                <a:latin typeface="Marianne" panose="02000000000000000000" pitchFamily="2" charset="0"/>
              </a:rPr>
              <a:t>responsables</a:t>
            </a:r>
            <a:r>
              <a:rPr sz="1600" dirty="0">
                <a:latin typeface="Marianne" panose="02000000000000000000" pitchFamily="2" charset="0"/>
              </a:rPr>
              <a:t> </a:t>
            </a:r>
            <a:r>
              <a:rPr sz="1600" dirty="0" err="1">
                <a:latin typeface="Marianne" panose="02000000000000000000" pitchFamily="2" charset="0"/>
              </a:rPr>
              <a:t>définis</a:t>
            </a:r>
            <a:r>
              <a:rPr sz="1600" dirty="0">
                <a:latin typeface="Marianne" panose="02000000000000000000" pitchFamily="2" charset="0"/>
              </a:rPr>
              <a:t> par la </a:t>
            </a:r>
            <a:r>
              <a:rPr sz="1600" i="1" dirty="0" err="1">
                <a:latin typeface="Marianne" panose="02000000000000000000" pitchFamily="2" charset="0"/>
              </a:rPr>
              <a:t>Charte</a:t>
            </a:r>
            <a:r>
              <a:rPr sz="1600" i="1" dirty="0">
                <a:latin typeface="Marianne" panose="02000000000000000000" pitchFamily="2" charset="0"/>
              </a:rPr>
              <a:t> des Relations </a:t>
            </a:r>
            <a:r>
              <a:rPr sz="1600" i="1" dirty="0" err="1">
                <a:latin typeface="Marianne" panose="02000000000000000000" pitchFamily="2" charset="0"/>
              </a:rPr>
              <a:t>fournisseurs</a:t>
            </a:r>
            <a:r>
              <a:rPr sz="1600" i="1" dirty="0">
                <a:latin typeface="Marianne" panose="02000000000000000000" pitchFamily="2" charset="0"/>
              </a:rPr>
              <a:t> </a:t>
            </a:r>
            <a:r>
              <a:rPr lang="fr-FR" sz="1600" i="1" dirty="0">
                <a:latin typeface="Marianne" panose="02000000000000000000" pitchFamily="2" charset="0"/>
              </a:rPr>
              <a:t>et achats </a:t>
            </a:r>
            <a:r>
              <a:rPr sz="1600" i="1" dirty="0" err="1">
                <a:latin typeface="Marianne" panose="02000000000000000000" pitchFamily="2" charset="0"/>
              </a:rPr>
              <a:t>responsables</a:t>
            </a:r>
            <a:endParaRPr sz="1600" u="sng" dirty="0">
              <a:latin typeface="Marianne" panose="02000000000000000000" pitchFamily="2" charset="0"/>
            </a:endParaRP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 sz="1000">
                <a:latin typeface="+mn-lt"/>
                <a:ea typeface="+mn-ea"/>
                <a:cs typeface="+mn-cs"/>
                <a:sym typeface="Arial"/>
              </a:defRPr>
            </a:pPr>
            <a:r>
              <a:rPr sz="1600" dirty="0" err="1">
                <a:latin typeface="Marianne" panose="02000000000000000000" pitchFamily="2" charset="0"/>
              </a:rPr>
              <a:t>S’adosse</a:t>
            </a:r>
            <a:r>
              <a:rPr sz="1600" dirty="0">
                <a:latin typeface="Marianne" panose="02000000000000000000" pitchFamily="2" charset="0"/>
              </a:rPr>
              <a:t> à la </a:t>
            </a:r>
            <a:r>
              <a:rPr sz="1600" b="1" dirty="0" err="1">
                <a:latin typeface="Marianne" panose="02000000000000000000" pitchFamily="2" charset="0"/>
              </a:rPr>
              <a:t>norme</a:t>
            </a:r>
            <a:r>
              <a:rPr sz="1600" b="1" dirty="0">
                <a:latin typeface="Marianne" panose="02000000000000000000" pitchFamily="2" charset="0"/>
              </a:rPr>
              <a:t> </a:t>
            </a:r>
            <a:r>
              <a:rPr sz="1600" b="1" dirty="0" err="1">
                <a:latin typeface="Marianne" panose="02000000000000000000" pitchFamily="2" charset="0"/>
              </a:rPr>
              <a:t>internationale</a:t>
            </a:r>
            <a:r>
              <a:rPr sz="1600" b="1" dirty="0">
                <a:latin typeface="Marianne" panose="02000000000000000000" pitchFamily="2" charset="0"/>
              </a:rPr>
              <a:t> de </a:t>
            </a:r>
            <a:r>
              <a:rPr sz="1600" b="1" dirty="0" err="1">
                <a:latin typeface="Marianne" panose="02000000000000000000" pitchFamily="2" charset="0"/>
              </a:rPr>
              <a:t>recommandations</a:t>
            </a:r>
            <a:r>
              <a:rPr sz="1600" b="1" dirty="0">
                <a:latin typeface="Marianne" panose="02000000000000000000" pitchFamily="2" charset="0"/>
              </a:rPr>
              <a:t> ISO 20400 </a:t>
            </a:r>
            <a:r>
              <a:rPr sz="1600" b="1" dirty="0" err="1">
                <a:latin typeface="Marianne" panose="02000000000000000000" pitchFamily="2" charset="0"/>
              </a:rPr>
              <a:t>Achats</a:t>
            </a:r>
            <a:r>
              <a:rPr sz="1600" b="1" dirty="0">
                <a:latin typeface="Marianne" panose="02000000000000000000" pitchFamily="2" charset="0"/>
              </a:rPr>
              <a:t> </a:t>
            </a:r>
            <a:r>
              <a:rPr sz="1600" b="1" dirty="0" err="1">
                <a:latin typeface="Marianne" panose="02000000000000000000" pitchFamily="2" charset="0"/>
              </a:rPr>
              <a:t>responsables</a:t>
            </a:r>
            <a:r>
              <a:rPr sz="1600" b="1" dirty="0">
                <a:latin typeface="Marianne" panose="02000000000000000000" pitchFamily="2" charset="0"/>
              </a:rPr>
              <a:t> </a:t>
            </a:r>
            <a:endParaRPr sz="1600" dirty="0">
              <a:latin typeface="Marianne" panose="02000000000000000000" pitchFamily="2" charset="0"/>
            </a:endParaRP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 sz="1000">
                <a:latin typeface="+mn-lt"/>
                <a:ea typeface="+mn-ea"/>
                <a:cs typeface="+mn-cs"/>
                <a:sym typeface="Arial"/>
              </a:defRPr>
            </a:pPr>
            <a:r>
              <a:rPr sz="1600" dirty="0">
                <a:latin typeface="Marianne" panose="02000000000000000000" pitchFamily="2" charset="0"/>
              </a:rPr>
              <a:t>Vise à </a:t>
            </a:r>
            <a:r>
              <a:rPr sz="1600" b="1" dirty="0" err="1">
                <a:latin typeface="Marianne" panose="02000000000000000000" pitchFamily="2" charset="0"/>
              </a:rPr>
              <a:t>distinguer</a:t>
            </a:r>
            <a:r>
              <a:rPr sz="1600" b="1" dirty="0">
                <a:latin typeface="Marianne" panose="02000000000000000000" pitchFamily="2" charset="0"/>
              </a:rPr>
              <a:t> les </a:t>
            </a:r>
            <a:r>
              <a:rPr sz="1600" b="1" dirty="0" err="1">
                <a:latin typeface="Marianne" panose="02000000000000000000" pitchFamily="2" charset="0"/>
              </a:rPr>
              <a:t>entreprises</a:t>
            </a:r>
            <a:r>
              <a:rPr sz="1600" b="1" dirty="0">
                <a:latin typeface="Marianne" panose="02000000000000000000" pitchFamily="2" charset="0"/>
              </a:rPr>
              <a:t> et </a:t>
            </a:r>
            <a:r>
              <a:rPr sz="1600" b="1" dirty="0" err="1">
                <a:latin typeface="Marianne" panose="02000000000000000000" pitchFamily="2" charset="0"/>
              </a:rPr>
              <a:t>opérateurs</a:t>
            </a:r>
            <a:r>
              <a:rPr sz="1600" b="1" dirty="0">
                <a:latin typeface="Marianne" panose="02000000000000000000" pitchFamily="2" charset="0"/>
              </a:rPr>
              <a:t> publics </a:t>
            </a:r>
            <a:r>
              <a:rPr sz="1600" b="1" dirty="0" err="1">
                <a:latin typeface="Marianne" panose="02000000000000000000" pitchFamily="2" charset="0"/>
              </a:rPr>
              <a:t>ayant</a:t>
            </a:r>
            <a:r>
              <a:rPr sz="1600" b="1" dirty="0">
                <a:latin typeface="Marianne" panose="02000000000000000000" pitchFamily="2" charset="0"/>
              </a:rPr>
              <a:t> fait la </a:t>
            </a:r>
            <a:r>
              <a:rPr sz="1600" b="1" dirty="0" err="1">
                <a:latin typeface="Marianne" panose="02000000000000000000" pitchFamily="2" charset="0"/>
              </a:rPr>
              <a:t>preuve</a:t>
            </a:r>
            <a:r>
              <a:rPr sz="1600" b="1" dirty="0">
                <a:latin typeface="Marianne" panose="02000000000000000000" pitchFamily="2" charset="0"/>
              </a:rPr>
              <a:t> de relations durables et </a:t>
            </a:r>
            <a:r>
              <a:rPr sz="1600" b="1" dirty="0" err="1">
                <a:latin typeface="Marianne" panose="02000000000000000000" pitchFamily="2" charset="0"/>
              </a:rPr>
              <a:t>équilibrées</a:t>
            </a:r>
            <a:r>
              <a:rPr sz="1600" b="1" dirty="0">
                <a:latin typeface="Marianne" panose="02000000000000000000" pitchFamily="2" charset="0"/>
              </a:rPr>
              <a:t> avec </a:t>
            </a:r>
            <a:r>
              <a:rPr sz="1600" b="1" dirty="0" err="1">
                <a:latin typeface="Marianne" panose="02000000000000000000" pitchFamily="2" charset="0"/>
              </a:rPr>
              <a:t>leurs</a:t>
            </a:r>
            <a:r>
              <a:rPr sz="1600" b="1" dirty="0">
                <a:latin typeface="Marianne" panose="02000000000000000000" pitchFamily="2" charset="0"/>
              </a:rPr>
              <a:t> </a:t>
            </a:r>
            <a:r>
              <a:rPr sz="1600" b="1" dirty="0" err="1">
                <a:latin typeface="Marianne" panose="02000000000000000000" pitchFamily="2" charset="0"/>
              </a:rPr>
              <a:t>fournisseurs</a:t>
            </a:r>
            <a:r>
              <a:rPr sz="1600" dirty="0">
                <a:latin typeface="Marianne" panose="02000000000000000000" pitchFamily="2" charset="0"/>
              </a:rPr>
              <a:t>. 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 sz="1000">
                <a:solidFill>
                  <a:srgbClr val="2F2E32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rPr lang="fr-FR" sz="1600" b="1" dirty="0">
                <a:latin typeface="Marianne" panose="02000000000000000000" pitchFamily="2" charset="0"/>
              </a:rPr>
              <a:t>Ouvert</a:t>
            </a:r>
            <a:r>
              <a:rPr sz="1600" b="1" dirty="0">
                <a:latin typeface="Marianne" panose="02000000000000000000" pitchFamily="2" charset="0"/>
              </a:rPr>
              <a:t> aux TPE et PME </a:t>
            </a:r>
            <a:r>
              <a:rPr sz="1600" b="1" dirty="0" err="1">
                <a:latin typeface="Marianne" panose="02000000000000000000" pitchFamily="2" charset="0"/>
              </a:rPr>
              <a:t>depuis</a:t>
            </a:r>
            <a:r>
              <a:rPr sz="1600" b="1" dirty="0">
                <a:latin typeface="Marianne" panose="02000000000000000000" pitchFamily="2" charset="0"/>
              </a:rPr>
              <a:t> </a:t>
            </a:r>
            <a:r>
              <a:rPr sz="1600" b="1" dirty="0" err="1">
                <a:latin typeface="Marianne" panose="02000000000000000000" pitchFamily="2" charset="0"/>
              </a:rPr>
              <a:t>octobre</a:t>
            </a:r>
            <a:r>
              <a:rPr sz="1600" b="1" dirty="0">
                <a:latin typeface="Marianne" panose="02000000000000000000" pitchFamily="2" charset="0"/>
              </a:rPr>
              <a:t> 2017</a:t>
            </a:r>
            <a:r>
              <a:rPr lang="fr-FR" sz="1600" b="1" dirty="0">
                <a:latin typeface="Marianne" panose="02000000000000000000" pitchFamily="2" charset="0"/>
              </a:rPr>
              <a:t>.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 typeface="Courier New" panose="02070309020205020404" pitchFamily="49" charset="0"/>
              <a:buChar char="o"/>
              <a:defRPr sz="1000">
                <a:solidFill>
                  <a:srgbClr val="2F2E32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rPr lang="fr-FR" sz="1600" b="1" dirty="0">
                <a:latin typeface="Marianne" panose="02000000000000000000" pitchFamily="2" charset="0"/>
              </a:rPr>
              <a:t>Une évaluation préalable </a:t>
            </a:r>
            <a:r>
              <a:rPr lang="fr-FR" sz="1600" dirty="0">
                <a:latin typeface="Marianne" panose="02000000000000000000" pitchFamily="2" charset="0"/>
              </a:rPr>
              <a:t>est menée par un organisme d’évaluation </a:t>
            </a:r>
            <a:br>
              <a:rPr lang="fr-FR" sz="1600" dirty="0">
                <a:latin typeface="Marianne" panose="02000000000000000000" pitchFamily="2" charset="0"/>
              </a:rPr>
            </a:br>
            <a:r>
              <a:rPr lang="fr-FR" sz="1600" dirty="0">
                <a:latin typeface="Marianne" panose="02000000000000000000" pitchFamily="2" charset="0"/>
              </a:rPr>
              <a:t>« tierce partie » agréée par le MDE et le CNA.</a:t>
            </a:r>
          </a:p>
        </p:txBody>
      </p:sp>
      <p:pic>
        <p:nvPicPr>
          <p:cNvPr id="6" name="Image 12" descr="Image 12">
            <a:extLst>
              <a:ext uri="{FF2B5EF4-FFF2-40B4-BE49-F238E27FC236}">
                <a16:creationId xmlns:a16="http://schemas.microsoft.com/office/drawing/2014/main" id="{0CF70B2B-DB7C-81AB-4CB1-014C301D89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9346" y="4710936"/>
            <a:ext cx="1298257" cy="1298257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61DFEEAF-9C7E-B243-8705-DE6E1FCFD940}"/>
              </a:ext>
            </a:extLst>
          </p:cNvPr>
          <p:cNvSpPr txBox="1"/>
          <p:nvPr/>
        </p:nvSpPr>
        <p:spPr>
          <a:xfrm>
            <a:off x="9382947" y="4873967"/>
            <a:ext cx="2132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136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4D869C8-61DC-2948-884F-B76A9FEF5927}"/>
              </a:ext>
            </a:extLst>
          </p:cNvPr>
          <p:cNvSpPr txBox="1"/>
          <p:nvPr/>
        </p:nvSpPr>
        <p:spPr>
          <a:xfrm>
            <a:off x="9397534" y="5403314"/>
            <a:ext cx="2118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organisations labellisées</a:t>
            </a:r>
          </a:p>
        </p:txBody>
      </p:sp>
      <p:pic>
        <p:nvPicPr>
          <p:cNvPr id="8" name="Graphique 7" descr="Toque d'étudiant avec un remplissage uni">
            <a:extLst>
              <a:ext uri="{FF2B5EF4-FFF2-40B4-BE49-F238E27FC236}">
                <a16:creationId xmlns:a16="http://schemas.microsoft.com/office/drawing/2014/main" id="{E7050006-14DB-2C49-8577-B354F043B5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013855" y="4283064"/>
            <a:ext cx="802828" cy="802828"/>
          </a:xfrm>
          <a:prstGeom prst="rect">
            <a:avLst/>
          </a:prstGeom>
        </p:spPr>
      </p:pic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3C0DB681-5910-9340-B74F-421C1EE68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F81E-9A93-D340-8C73-5B5219E699B0}" type="datetime1">
              <a:rPr lang="fr-FR" smtClean="0"/>
              <a:t>11/06/2026</a:t>
            </a:fld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54CEDBA2-01D9-E54B-8F3D-33CAABA32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27536836-EB61-224B-AF7F-F50D0E59C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18</a:t>
            </a:fld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CDBA4A-B11A-6241-AE2B-EFEC9C81B4E4}"/>
              </a:ext>
            </a:extLst>
          </p:cNvPr>
          <p:cNvSpPr/>
          <p:nvPr/>
        </p:nvSpPr>
        <p:spPr>
          <a:xfrm>
            <a:off x="0" y="1312698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26647F2-BB88-C64C-90BD-A3A857B26005}"/>
              </a:ext>
            </a:extLst>
          </p:cNvPr>
          <p:cNvSpPr txBox="1"/>
          <p:nvPr/>
        </p:nvSpPr>
        <p:spPr>
          <a:xfrm>
            <a:off x="336982" y="1456249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LE PARCOURS NATIONAL DES ACHATS RESPONSABLES : le label RFAR</a:t>
            </a:r>
          </a:p>
        </p:txBody>
      </p:sp>
    </p:spTree>
    <p:extLst>
      <p:ext uri="{BB962C8B-B14F-4D97-AF65-F5344CB8AC3E}">
        <p14:creationId xmlns:p14="http://schemas.microsoft.com/office/powerpoint/2010/main" val="785814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C8AA9A-45BF-0A43-B7F6-E8E81E4E0435}"/>
              </a:ext>
            </a:extLst>
          </p:cNvPr>
          <p:cNvSpPr/>
          <p:nvPr/>
        </p:nvSpPr>
        <p:spPr>
          <a:xfrm>
            <a:off x="-1" y="1716505"/>
            <a:ext cx="12192001" cy="51414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fr-FR" sz="1800" b="1" dirty="0">
              <a:solidFill>
                <a:prstClr val="black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EED08E7-2266-6043-9557-AF4A2BD2E29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C5240D66-E8B6-A743-9904-F2A9247722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41A51EB-D9AF-1542-B5B8-F19F3D41D021}"/>
              </a:ext>
            </a:extLst>
          </p:cNvPr>
          <p:cNvSpPr/>
          <p:nvPr/>
        </p:nvSpPr>
        <p:spPr>
          <a:xfrm>
            <a:off x="460917" y="4811305"/>
            <a:ext cx="9714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fr-FR" sz="2000" dirty="0">
                <a:solidFill>
                  <a:schemeClr val="bg1"/>
                </a:solidFill>
                <a:latin typeface="Marianne Light" panose="02000000000000000000" pitchFamily="2" charset="0"/>
              </a:rPr>
              <a:t>Le référencement des acteurs du conseil en CIR-CII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4E88D16-5497-384B-9E18-3DA5E6B9E4D5}"/>
              </a:ext>
            </a:extLst>
          </p:cNvPr>
          <p:cNvSpPr txBox="1"/>
          <p:nvPr/>
        </p:nvSpPr>
        <p:spPr>
          <a:xfrm>
            <a:off x="460917" y="3715191"/>
            <a:ext cx="11060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SOUTENIR L’INNOVATION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1594698-0CF9-A34F-B981-DA0E2E96A414}"/>
              </a:ext>
            </a:extLst>
          </p:cNvPr>
          <p:cNvSpPr txBox="1"/>
          <p:nvPr/>
        </p:nvSpPr>
        <p:spPr>
          <a:xfrm>
            <a:off x="460917" y="2401179"/>
            <a:ext cx="827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>
                <a:solidFill>
                  <a:srgbClr val="002060"/>
                </a:solidFill>
                <a:latin typeface="Marianne" panose="02000000000000000000" pitchFamily="2" charset="0"/>
              </a:rPr>
              <a:t>6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ECE6D05-A611-D841-9B7F-0288701F8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15CEC-D5DC-B34D-88D6-76679EF32A96}" type="datetime1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D9D963-ECAC-F344-9285-6EBA1D4B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7F6B95-E9DF-2D48-90FC-420EBBC47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72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4294967295"/>
          </p:nvPr>
        </p:nvSpPr>
        <p:spPr>
          <a:xfrm>
            <a:off x="454510" y="1383768"/>
            <a:ext cx="11214976" cy="481427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fr-FR" sz="9600" b="1" dirty="0">
                <a:latin typeface="Marianne" panose="02000000000000000000" pitchFamily="2" charset="0"/>
              </a:rPr>
              <a:t>1. Le Médiateur des entreprises (MDE), un dispositif au service de tous les acteurs économiques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fr-FR" sz="9600" b="1" dirty="0">
                <a:latin typeface="Marianne" panose="02000000000000000000" pitchFamily="2" charset="0"/>
              </a:rPr>
              <a:t>2. La médiation, mode d’emploi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fr-FR" sz="9600" b="1" dirty="0">
                <a:latin typeface="Marianne" panose="02000000000000000000" pitchFamily="2" charset="0"/>
              </a:rPr>
              <a:t>3. La médiation en chiffres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fr-FR" sz="9600" b="1" dirty="0">
                <a:latin typeface="Marianne" panose="02000000000000000000" pitchFamily="2" charset="0"/>
              </a:rPr>
              <a:t>4. Le Médiateur des entreprises en temps de crise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fr-FR" sz="9600" b="1" dirty="0">
                <a:latin typeface="Marianne" panose="02000000000000000000" pitchFamily="2" charset="0"/>
              </a:rPr>
              <a:t>5. Encourager les comportements solidaires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fr-FR" sz="9600" b="1" dirty="0">
                <a:latin typeface="Marianne" panose="02000000000000000000" pitchFamily="2" charset="0"/>
              </a:rPr>
              <a:t>6. Soutenir l’innovation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endParaRPr lang="fr-FR" sz="9600" b="1" dirty="0">
              <a:latin typeface="Marianne" panose="02000000000000000000" pitchFamily="2" charset="0"/>
            </a:endParaRP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endParaRPr lang="fr-FR" sz="11100" dirty="0">
              <a:latin typeface="Marianne" panose="02000000000000000000" pitchFamily="2" charset="0"/>
            </a:endParaRP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1101" y="349502"/>
            <a:ext cx="1322947" cy="71939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EEB041A-BFED-F744-A421-2DD12C37CF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sp>
        <p:nvSpPr>
          <p:cNvPr id="13" name="Espace réservé du numéro de diapositive 3">
            <a:extLst>
              <a:ext uri="{FF2B5EF4-FFF2-40B4-BE49-F238E27FC236}">
                <a16:creationId xmlns:a16="http://schemas.microsoft.com/office/drawing/2014/main" id="{52E51540-823A-EC44-9C2F-AB430AED4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7883" y="6351103"/>
            <a:ext cx="2743200" cy="365125"/>
          </a:xfrm>
        </p:spPr>
        <p:txBody>
          <a:bodyPr/>
          <a:lstStyle/>
          <a:p>
            <a:fld id="{654CA7A0-5B16-46F1-AE47-2C031E3D0045}" type="slidenum">
              <a:rPr lang="fr-FR" smtClean="0"/>
              <a:t>2</a:t>
            </a:fld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D22F9111-9444-A648-9069-E2D27912B3FA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484A5D1-B572-1448-8BDE-7F75F4284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9EEC-FF0E-AB48-8CC4-004BB7B95B4A}" type="datetime1">
              <a:rPr lang="fr-FR" smtClean="0"/>
              <a:t>11/06/2026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F5C01D-3242-0E42-9121-767DAB622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</p:spTree>
    <p:extLst>
      <p:ext uri="{BB962C8B-B14F-4D97-AF65-F5344CB8AC3E}">
        <p14:creationId xmlns:p14="http://schemas.microsoft.com/office/powerpoint/2010/main" val="8764203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BFDA90-F8F9-4534-B699-2E638A6C4461}"/>
              </a:ext>
            </a:extLst>
          </p:cNvPr>
          <p:cNvSpPr/>
          <p:nvPr/>
        </p:nvSpPr>
        <p:spPr>
          <a:xfrm>
            <a:off x="6653048" y="4572001"/>
            <a:ext cx="5538952" cy="127158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35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83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6CB0F96-768F-5649-B77A-C9144C18E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BC810FD0-09CA-8240-9227-31556A6C3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DF9AE03-7B16-AD4E-B0E5-EAE1F07FD5F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1">
            <a:extLst>
              <a:ext uri="{FF2B5EF4-FFF2-40B4-BE49-F238E27FC236}">
                <a16:creationId xmlns:a16="http://schemas.microsoft.com/office/drawing/2014/main" id="{969E6568-7B3F-4D28-43CF-0BCD59512282}"/>
              </a:ext>
            </a:extLst>
          </p:cNvPr>
          <p:cNvSpPr txBox="1"/>
          <p:nvPr/>
        </p:nvSpPr>
        <p:spPr>
          <a:xfrm>
            <a:off x="454510" y="2411902"/>
            <a:ext cx="11276572" cy="3170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Marianne" panose="02000000000000000000" pitchFamily="2" charset="0"/>
              </a:rPr>
              <a:t>Dispositif </a:t>
            </a:r>
            <a:r>
              <a:rPr lang="fr-FR" sz="2000" dirty="0" err="1">
                <a:latin typeface="Marianne" panose="02000000000000000000" pitchFamily="2" charset="0"/>
              </a:rPr>
              <a:t>co-construit</a:t>
            </a:r>
            <a:r>
              <a:rPr lang="fr-FR" sz="2000" dirty="0">
                <a:latin typeface="Marianne" panose="02000000000000000000" pitchFamily="2" charset="0"/>
              </a:rPr>
              <a:t> avec les acteurs du conseil en Crédit Impôt Recherche (CIR) et Crédit Impôt Innovation (CII) et les entreprises clientes, pour optimiser le fonctionnement de la chaîne innovation. </a:t>
            </a:r>
            <a:br>
              <a:rPr lang="fr-FR" sz="2000" dirty="0">
                <a:latin typeface="Marianne" panose="02000000000000000000" pitchFamily="2" charset="0"/>
              </a:rPr>
            </a:br>
            <a:endParaRPr lang="fr-FR" sz="2000" dirty="0">
              <a:latin typeface="Marianne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Marianne" panose="02000000000000000000" pitchFamily="2" charset="0"/>
              </a:rPr>
              <a:t>Pour les entreprises innovantes, le référencement est un gage de confiance dans la capacité des cabinets conseils à entretenir une relation contractuelle mutuellement responsable.</a:t>
            </a:r>
            <a:br>
              <a:rPr lang="fr-FR" sz="2000" dirty="0">
                <a:latin typeface="Marianne" panose="02000000000000000000" pitchFamily="2" charset="0"/>
              </a:rPr>
            </a:br>
            <a:endParaRPr lang="fr-FR" sz="2000" dirty="0">
              <a:latin typeface="Marianne" panose="02000000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Marianne" panose="02000000000000000000" pitchFamily="2" charset="0"/>
              </a:rPr>
              <a:t>Les cabinets conseil respectent les exigences </a:t>
            </a:r>
            <a:br>
              <a:rPr lang="fr-FR" sz="2000" dirty="0">
                <a:latin typeface="Marianne" panose="02000000000000000000" pitchFamily="2" charset="0"/>
              </a:rPr>
            </a:br>
            <a:r>
              <a:rPr lang="fr-FR" sz="2000" dirty="0">
                <a:latin typeface="Marianne" panose="02000000000000000000" pitchFamily="2" charset="0"/>
              </a:rPr>
              <a:t>d’un </a:t>
            </a:r>
            <a:r>
              <a:rPr lang="fr-FR" sz="2000" b="1" dirty="0">
                <a:latin typeface="Marianne" panose="02000000000000000000" pitchFamily="2" charset="0"/>
              </a:rPr>
              <a:t>référentiel.</a:t>
            </a:r>
            <a:endParaRPr lang="fr-FR" sz="2000" dirty="0">
              <a:latin typeface="Marianne" panose="02000000000000000000" pitchFamily="2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07DDE91-7CF6-7C49-97A1-28CC8FD2A6B7}"/>
              </a:ext>
            </a:extLst>
          </p:cNvPr>
          <p:cNvSpPr txBox="1"/>
          <p:nvPr/>
        </p:nvSpPr>
        <p:spPr>
          <a:xfrm>
            <a:off x="454510" y="5959311"/>
            <a:ext cx="9648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Marianne" panose="02000000000000000000" pitchFamily="2" charset="0"/>
              </a:rPr>
              <a:t>*Crédit Impôt Recherche et Crédit Impôt Innovation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C8D4D39-3938-AA4F-B2F1-89FDBCAFD83E}"/>
              </a:ext>
            </a:extLst>
          </p:cNvPr>
          <p:cNvSpPr txBox="1"/>
          <p:nvPr/>
        </p:nvSpPr>
        <p:spPr>
          <a:xfrm>
            <a:off x="8002151" y="4709665"/>
            <a:ext cx="38528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57 acteurs du conseil en CIR-CII référencés</a:t>
            </a:r>
          </a:p>
        </p:txBody>
      </p:sp>
      <p:pic>
        <p:nvPicPr>
          <p:cNvPr id="12" name="Graphique 11" descr="Réseaux sociaux avec un remplissage uni">
            <a:extLst>
              <a:ext uri="{FF2B5EF4-FFF2-40B4-BE49-F238E27FC236}">
                <a16:creationId xmlns:a16="http://schemas.microsoft.com/office/drawing/2014/main" id="{4B429209-E9F8-8A40-940C-7BE29FF2F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99756" y="4741164"/>
            <a:ext cx="914400" cy="914400"/>
          </a:xfrm>
          <a:prstGeom prst="rect">
            <a:avLst/>
          </a:prstGeom>
        </p:spPr>
      </p:pic>
      <p:sp>
        <p:nvSpPr>
          <p:cNvPr id="13" name="Espace réservé de la date 12">
            <a:extLst>
              <a:ext uri="{FF2B5EF4-FFF2-40B4-BE49-F238E27FC236}">
                <a16:creationId xmlns:a16="http://schemas.microsoft.com/office/drawing/2014/main" id="{1459B55F-A6E4-A54C-A53D-DF4D805A2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3762A-74A9-0A42-94C0-04FC86528FE9}" type="datetime1">
              <a:rPr lang="fr-FR" smtClean="0"/>
              <a:t>11/06/2026</a:t>
            </a:fld>
            <a:endParaRPr lang="fr-FR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CDA548FE-9918-EE45-A346-9FB75190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6FE0DD4C-79D7-FB4D-B8AE-13BF1A23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20</a:t>
            </a:fld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8FC7682-13BF-D44F-8C49-C85511B2465C}"/>
              </a:ext>
            </a:extLst>
          </p:cNvPr>
          <p:cNvSpPr/>
          <p:nvPr/>
        </p:nvSpPr>
        <p:spPr>
          <a:xfrm>
            <a:off x="0" y="1312698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64EA074-75C7-8B4F-853E-61FE96DF3DD4}"/>
              </a:ext>
            </a:extLst>
          </p:cNvPr>
          <p:cNvSpPr txBox="1"/>
          <p:nvPr/>
        </p:nvSpPr>
        <p:spPr>
          <a:xfrm>
            <a:off x="336982" y="1456249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LE RÉFÉRENCEMENT DES ACTEURS DU CONSEIL EN CIR/CII</a:t>
            </a:r>
          </a:p>
        </p:txBody>
      </p:sp>
    </p:spTree>
    <p:extLst>
      <p:ext uri="{BB962C8B-B14F-4D97-AF65-F5344CB8AC3E}">
        <p14:creationId xmlns:p14="http://schemas.microsoft.com/office/powerpoint/2010/main" val="1856302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>
            <a:extLst>
              <a:ext uri="{FF2B5EF4-FFF2-40B4-BE49-F238E27FC236}">
                <a16:creationId xmlns:a16="http://schemas.microsoft.com/office/drawing/2014/main" id="{66CB0F96-768F-5649-B77A-C9144C18E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BC810FD0-09CA-8240-9227-31556A6C3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DF9AE03-7B16-AD4E-B0E5-EAE1F07FD5F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12">
            <a:extLst>
              <a:ext uri="{FF2B5EF4-FFF2-40B4-BE49-F238E27FC236}">
                <a16:creationId xmlns:a16="http://schemas.microsoft.com/office/drawing/2014/main" id="{1459B55F-A6E4-A54C-A53D-DF4D805A2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03762A-74A9-0A42-94C0-04FC86528FE9}" type="datetime1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11/06/2026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CDA548FE-9918-EE45-A346-9FB75190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Médiateur des entreprises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6FE0DD4C-79D7-FB4D-B8AE-13BF1A23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CA7A0-5B16-46F1-AE47-2C031E3D0045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8FC7682-13BF-D44F-8C49-C85511B2465C}"/>
              </a:ext>
            </a:extLst>
          </p:cNvPr>
          <p:cNvSpPr/>
          <p:nvPr/>
        </p:nvSpPr>
        <p:spPr>
          <a:xfrm>
            <a:off x="0" y="1312697"/>
            <a:ext cx="12192000" cy="9834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ea typeface="+mn-ea"/>
              <a:cs typeface="Helvetica"/>
              <a:sym typeface="Helvetica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64EA074-75C7-8B4F-853E-61FE96DF3DD4}"/>
              </a:ext>
            </a:extLst>
          </p:cNvPr>
          <p:cNvSpPr txBox="1"/>
          <p:nvPr/>
        </p:nvSpPr>
        <p:spPr>
          <a:xfrm>
            <a:off x="336982" y="1456249"/>
            <a:ext cx="11713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SOUTENIR L’INNOVATION : L’OBSERVATOIRE DES RELATIONS ENTRE STARTUPS ET GRANDS COMPTES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6851F49-E3C0-4A5B-B31D-2E9C32FA091D}"/>
              </a:ext>
            </a:extLst>
          </p:cNvPr>
          <p:cNvSpPr txBox="1"/>
          <p:nvPr/>
        </p:nvSpPr>
        <p:spPr>
          <a:xfrm>
            <a:off x="225469" y="2530258"/>
            <a:ext cx="83851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Une mobilisation collective (administrations, entreprises, réseaux, incubateurs, organisations professionnelles et chambres consulaires) pour analyser la capacité des grandes organisations publiques et privées à intégrer pleinement l’innovation portée par les start-ups, grâce au croisement des données économiques et des retours d’expérience de terrain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Rapport 2025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un baromètre des relations entre grands comptes privés et publics montrant une dynamique positive, des opportunités de développement importantes, mais aussi l’existence de freins structurels persistants.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 bonnes pratiques opérationnelles, issues d’un travail de co-construction avec les acteurs, pour fluidifier les relations entre start-ups et grands comptes et accroître significativement la commande publique et privée auprès des start-ups : Désignation de référents start-ups, clarification des besoins d’innovation, adaptation des cadres contractuels, intégration des critères RSE comme facteurs d’accélération…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C63D85F-805A-4CE7-9DAB-FCBCBF1451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19796" y="2523005"/>
            <a:ext cx="2534004" cy="352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934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CA5073-219C-D44A-B77C-4EB4517F48C9}"/>
              </a:ext>
            </a:extLst>
          </p:cNvPr>
          <p:cNvSpPr/>
          <p:nvPr/>
        </p:nvSpPr>
        <p:spPr>
          <a:xfrm>
            <a:off x="-1" y="1716505"/>
            <a:ext cx="12192001" cy="51414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lang="fr-FR" sz="1800" b="1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6CB0F96-768F-5649-B77A-C9144C18E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BC810FD0-09CA-8240-9227-31556A6C3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DF9AE03-7B16-AD4E-B0E5-EAE1F07FD5F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2">
            <a:extLst>
              <a:ext uri="{FF2B5EF4-FFF2-40B4-BE49-F238E27FC236}">
                <a16:creationId xmlns:a16="http://schemas.microsoft.com/office/drawing/2014/main" id="{81321547-3FF1-3844-B0F4-124C8EA08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996" y="2222432"/>
            <a:ext cx="10515600" cy="1325563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Marianne" panose="02000000000000000000" pitchFamily="2" charset="0"/>
              </a:rPr>
              <a:t>MERCI DE VOTRE ATTENTION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94C4516-36AF-E24E-9202-FBCC77D58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38A1-5ECD-EF4C-BC3E-F730464F78E8}" type="datetime1">
              <a:rPr lang="fr-FR" smtClean="0"/>
              <a:t>11/06/2026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D0499AF-5BA6-454B-AE79-1A0D52C0F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CD2225-A8F1-574C-969D-A66B41383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22</a:t>
            </a:fld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C10E51D-3A2E-2546-92C9-C1F80F4C10F0}"/>
              </a:ext>
            </a:extLst>
          </p:cNvPr>
          <p:cNvSpPr txBox="1"/>
          <p:nvPr/>
        </p:nvSpPr>
        <p:spPr>
          <a:xfrm>
            <a:off x="3182245" y="3547995"/>
            <a:ext cx="5821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1" dirty="0">
                <a:solidFill>
                  <a:srgbClr val="002060"/>
                </a:solidFill>
                <a:latin typeface="Marianne" panose="02000000000000000000" pitchFamily="2" charset="0"/>
              </a:rPr>
              <a:t>Retrouvez-nous sur internet et les réseaux sociaux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2948780-8919-4E78-9735-7A67B9767A9B}"/>
              </a:ext>
            </a:extLst>
          </p:cNvPr>
          <p:cNvSpPr txBox="1"/>
          <p:nvPr/>
        </p:nvSpPr>
        <p:spPr>
          <a:xfrm>
            <a:off x="3182245" y="5373166"/>
            <a:ext cx="5821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2060"/>
                </a:solidFill>
                <a:latin typeface="Marianne" panose="02000000000000000000" pitchFamily="2" charset="0"/>
              </a:rPr>
              <a:t>www.mediateur-des-entreprises.fr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5A9BE6F-6A52-4520-95C7-FB7C60127DFB}"/>
              </a:ext>
            </a:extLst>
          </p:cNvPr>
          <p:cNvGrpSpPr/>
          <p:nvPr/>
        </p:nvGrpSpPr>
        <p:grpSpPr>
          <a:xfrm>
            <a:off x="4704354" y="4136964"/>
            <a:ext cx="2783291" cy="914400"/>
            <a:chOff x="4588159" y="4207667"/>
            <a:chExt cx="2783291" cy="914400"/>
          </a:xfrm>
        </p:grpSpPr>
        <p:pic>
          <p:nvPicPr>
            <p:cNvPr id="10" name="Graphique 9" descr="Internet avec un remplissage uni">
              <a:extLst>
                <a:ext uri="{FF2B5EF4-FFF2-40B4-BE49-F238E27FC236}">
                  <a16:creationId xmlns:a16="http://schemas.microsoft.com/office/drawing/2014/main" id="{9B760CC7-A72E-AE43-B7BA-27446570D0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588159" y="4207667"/>
              <a:ext cx="914400" cy="914400"/>
            </a:xfrm>
            <a:prstGeom prst="rect">
              <a:avLst/>
            </a:prstGeom>
          </p:spPr>
        </p:pic>
        <p:pic>
          <p:nvPicPr>
            <p:cNvPr id="16" name="Image 15" descr="Une image contenant noir, obscurité&#10;&#10;Description générée automatiquement">
              <a:extLst>
                <a:ext uri="{FF2B5EF4-FFF2-40B4-BE49-F238E27FC236}">
                  <a16:creationId xmlns:a16="http://schemas.microsoft.com/office/drawing/2014/main" id="{CBDA78C7-0D5B-C546-B051-1F60CACA47F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9381" y="4395466"/>
              <a:ext cx="586830" cy="549273"/>
            </a:xfrm>
            <a:prstGeom prst="rect">
              <a:avLst/>
            </a:prstGeom>
          </p:spPr>
        </p:pic>
        <p:pic>
          <p:nvPicPr>
            <p:cNvPr id="21" name="Image 20" descr="Une image contenant noir, obscurité&#10;&#10;Description générée automatiquement">
              <a:extLst>
                <a:ext uri="{FF2B5EF4-FFF2-40B4-BE49-F238E27FC236}">
                  <a16:creationId xmlns:a16="http://schemas.microsoft.com/office/drawing/2014/main" id="{325FD8B6-B270-4248-B39D-165C97DB4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3378" y="4365831"/>
              <a:ext cx="598072" cy="598072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AAB1F03-1D5F-4DC1-9DC8-159552105BFA}"/>
                </a:ext>
              </a:extLst>
            </p:cNvPr>
            <p:cNvSpPr/>
            <p:nvPr/>
          </p:nvSpPr>
          <p:spPr>
            <a:xfrm>
              <a:off x="4588159" y="4207667"/>
              <a:ext cx="2783291" cy="914400"/>
            </a:xfrm>
            <a:prstGeom prst="rect">
              <a:avLst/>
            </a:prstGeom>
            <a:ln w="25400">
              <a:noFill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45718" tIns="45718" rIns="45718" bIns="45718" rtlCol="0" anchor="ctr"/>
            <a:lstStyle/>
            <a:p>
              <a:pPr algn="ctr" hangingPunct="0"/>
              <a:endParaRPr lang="fr-FR" kern="0">
                <a:solidFill>
                  <a:srgbClr val="000000"/>
                </a:solidFill>
                <a:latin typeface="Helvetica"/>
                <a:cs typeface="Helvetica"/>
                <a:sym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689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C8AA9A-45BF-0A43-B7F6-E8E81E4E0435}"/>
              </a:ext>
            </a:extLst>
          </p:cNvPr>
          <p:cNvSpPr/>
          <p:nvPr/>
        </p:nvSpPr>
        <p:spPr>
          <a:xfrm>
            <a:off x="-1" y="1716505"/>
            <a:ext cx="12192001" cy="5141495"/>
          </a:xfrm>
          <a:prstGeom prst="rect">
            <a:avLst/>
          </a:prstGeom>
          <a:solidFill>
            <a:srgbClr val="9DC3E6"/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320278"/>
            <a:ext cx="1322947" cy="71939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EED08E7-2266-6043-9557-AF4A2BD2E29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C5240D66-E8B6-A743-9904-F2A9247722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CA057EC-A7A2-944D-90FC-1459FCAA875B}"/>
              </a:ext>
            </a:extLst>
          </p:cNvPr>
          <p:cNvSpPr/>
          <p:nvPr/>
        </p:nvSpPr>
        <p:spPr>
          <a:xfrm>
            <a:off x="460917" y="4811305"/>
            <a:ext cx="7159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fr-FR" sz="2000" dirty="0">
                <a:solidFill>
                  <a:schemeClr val="bg1"/>
                </a:solidFill>
                <a:latin typeface="Marianne Light" panose="02000000000000000000" pitchFamily="2" charset="0"/>
              </a:rPr>
              <a:t>Un dispositif au service de tous les acteurs économiques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97FDFFF-FC51-684A-B727-C84F6B31F116}"/>
              </a:ext>
            </a:extLst>
          </p:cNvPr>
          <p:cNvSpPr txBox="1"/>
          <p:nvPr/>
        </p:nvSpPr>
        <p:spPr>
          <a:xfrm>
            <a:off x="460917" y="3715191"/>
            <a:ext cx="11060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LE MÉDIATEUR DES ENTREPRISES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6CE300B-1691-8049-B5D0-145FF0128D82}"/>
              </a:ext>
            </a:extLst>
          </p:cNvPr>
          <p:cNvSpPr txBox="1"/>
          <p:nvPr/>
        </p:nvSpPr>
        <p:spPr>
          <a:xfrm>
            <a:off x="460917" y="2401179"/>
            <a:ext cx="827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>
                <a:solidFill>
                  <a:srgbClr val="002060"/>
                </a:solidFill>
                <a:latin typeface="Marianne" panose="02000000000000000000" pitchFamily="2" charset="0"/>
              </a:rPr>
              <a:t>1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EA1A167-628A-084E-9DCA-A5DCBE82F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FEB1D-894F-EA42-AA54-15CC40288D35}" type="datetime1">
              <a:rPr lang="fr-FR" smtClean="0"/>
              <a:t>11/06/2026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2FA619-ABF8-4744-ADD4-AA2AB5DF0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B8464EB2-05E3-A04E-9DA5-A9BFD609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503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4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B379C57-2EAA-6C4C-8E36-1798754D5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82" y="69964"/>
            <a:ext cx="1322947" cy="119608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32238BA-0617-3641-A04D-2C98BC6E4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288213"/>
            <a:ext cx="1322947" cy="719390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8A6942C3-C5D0-854A-AC57-EC10C204D51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4510" y="2323044"/>
            <a:ext cx="11276573" cy="364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1800" dirty="0"/>
              <a:t>	</a:t>
            </a:r>
            <a:endParaRPr lang="fr-FR" sz="2000" i="1" dirty="0">
              <a:solidFill>
                <a:srgbClr val="606060"/>
              </a:solidFill>
              <a:latin typeface="Marianne Light" panose="02000000000000000000" pitchFamily="2" charset="0"/>
            </a:endParaRPr>
          </a:p>
          <a:p>
            <a:pPr marL="0" indent="0">
              <a:buNone/>
            </a:pPr>
            <a:r>
              <a:rPr lang="fr-FR" sz="2400" b="1" dirty="0">
                <a:latin typeface="Marianne" panose="02000000000000000000" pitchFamily="2" charset="0"/>
              </a:rPr>
              <a:t>Le Médiateur des entreprises </a:t>
            </a:r>
            <a:r>
              <a:rPr lang="fr-FR" sz="2400" dirty="0">
                <a:latin typeface="Marianne" panose="02000000000000000000" pitchFamily="2" charset="0"/>
              </a:rPr>
              <a:t>met en œuvre une double mission :</a:t>
            </a:r>
          </a:p>
          <a:p>
            <a:pPr marL="0" indent="0">
              <a:buNone/>
            </a:pPr>
            <a:endParaRPr lang="fr-FR" sz="2400" dirty="0">
              <a:latin typeface="Marianne" panose="02000000000000000000" pitchFamily="2" charset="0"/>
            </a:endParaRPr>
          </a:p>
          <a:p>
            <a:pPr>
              <a:buFontTx/>
              <a:buChar char="-"/>
            </a:pPr>
            <a:r>
              <a:rPr lang="fr-FR" sz="2400" dirty="0">
                <a:latin typeface="Marianne" panose="02000000000000000000" pitchFamily="2" charset="0"/>
              </a:rPr>
              <a:t>Mettre en place un processus de </a:t>
            </a:r>
            <a:r>
              <a:rPr lang="fr-FR" sz="2400" b="1" dirty="0">
                <a:latin typeface="Marianne" panose="02000000000000000000" pitchFamily="2" charset="0"/>
              </a:rPr>
              <a:t>médiation, au service des entreprises et acteurs publics</a:t>
            </a:r>
            <a:br>
              <a:rPr lang="fr-FR" sz="2400" b="1" dirty="0">
                <a:latin typeface="Marianne" panose="02000000000000000000" pitchFamily="2" charset="0"/>
              </a:rPr>
            </a:br>
            <a:endParaRPr lang="fr-FR" sz="2400" b="1" dirty="0">
              <a:latin typeface="Marianne" panose="02000000000000000000" pitchFamily="2" charset="0"/>
            </a:endParaRPr>
          </a:p>
          <a:p>
            <a:pPr>
              <a:buFontTx/>
              <a:buChar char="-"/>
            </a:pPr>
            <a:r>
              <a:rPr lang="fr-FR" sz="2400" dirty="0">
                <a:latin typeface="Marianne" panose="02000000000000000000" pitchFamily="2" charset="0"/>
              </a:rPr>
              <a:t>Construire avec les acteurs économiques</a:t>
            </a:r>
            <a:r>
              <a:rPr lang="fr-FR" sz="2400" b="1" dirty="0">
                <a:latin typeface="Marianne" panose="02000000000000000000" pitchFamily="2" charset="0"/>
              </a:rPr>
              <a:t> des solutions :</a:t>
            </a:r>
          </a:p>
          <a:p>
            <a:pPr lvl="1">
              <a:buFontTx/>
              <a:buChar char="-"/>
            </a:pPr>
            <a:r>
              <a:rPr lang="fr-FR" b="1" dirty="0">
                <a:latin typeface="Marianne" panose="02000000000000000000" pitchFamily="2" charset="0"/>
              </a:rPr>
              <a:t>Pour encourager des comportements responsables </a:t>
            </a:r>
          </a:p>
          <a:p>
            <a:pPr lvl="1">
              <a:buFontTx/>
              <a:buChar char="-"/>
            </a:pPr>
            <a:r>
              <a:rPr lang="fr-FR" b="1" dirty="0">
                <a:latin typeface="Marianne" panose="02000000000000000000" pitchFamily="2" charset="0"/>
              </a:rPr>
              <a:t>Pour accompagner le développement de l’innovation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A857406E-427D-9F4E-A087-A7476F685C48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D7619FC-2065-BB48-9EAA-408AE3CD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E9618-D8FD-734E-8B7E-15D361C0CE83}" type="datetime1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F4A9A7-736F-3D4F-8906-90ADA780C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090DD01-A6E2-4A48-A22C-6D507C04542D}"/>
              </a:ext>
            </a:extLst>
          </p:cNvPr>
          <p:cNvSpPr/>
          <p:nvPr/>
        </p:nvSpPr>
        <p:spPr>
          <a:xfrm>
            <a:off x="0" y="1322045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BFE64AA-3354-AA4E-B342-7BBB59FD83A5}"/>
              </a:ext>
            </a:extLst>
          </p:cNvPr>
          <p:cNvSpPr txBox="1"/>
          <p:nvPr/>
        </p:nvSpPr>
        <p:spPr>
          <a:xfrm>
            <a:off x="236044" y="1435504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UN DISPOSITIF AU SERVICE DE TOUS LES ACTEURS ÉCONOMIQUES</a:t>
            </a:r>
          </a:p>
        </p:txBody>
      </p:sp>
    </p:spTree>
    <p:extLst>
      <p:ext uri="{BB962C8B-B14F-4D97-AF65-F5344CB8AC3E}">
        <p14:creationId xmlns:p14="http://schemas.microsoft.com/office/powerpoint/2010/main" val="2345958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7FB78D-29D4-40F7-8DF5-1B286B025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9A61-88C4-2345-BB9D-C2600DE278C1}" type="datetime1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C1E627-3176-41E8-9555-9960E6CBC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7AD882-FC91-47E9-8AC4-7991D524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5</a:t>
            </a:fld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3877AC2-3815-491C-8F37-367769425C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DE1B1292-38AC-4629-ABC9-576DA82DEC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288213"/>
            <a:ext cx="1322947" cy="71939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CA30AC29-1226-4FD2-B488-95D77FC851F2}"/>
              </a:ext>
            </a:extLst>
          </p:cNvPr>
          <p:cNvSpPr txBox="1"/>
          <p:nvPr/>
        </p:nvSpPr>
        <p:spPr>
          <a:xfrm>
            <a:off x="1357964" y="1131641"/>
            <a:ext cx="5361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Un champ de compétences en évolution constante depuis sa mise en place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9C8E229-89E2-4A26-8512-C2ECCA6C49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43" y="75403"/>
            <a:ext cx="1145010" cy="114501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52A86A4-C21B-4478-9D5D-9D2AA0B60DEF}"/>
              </a:ext>
            </a:extLst>
          </p:cNvPr>
          <p:cNvSpPr/>
          <p:nvPr/>
        </p:nvSpPr>
        <p:spPr>
          <a:xfrm>
            <a:off x="1819175" y="1131641"/>
            <a:ext cx="4437246" cy="707886"/>
          </a:xfrm>
          <a:prstGeom prst="rect">
            <a:avLst/>
          </a:prstGeom>
          <a:noFill/>
          <a:ln w="9525">
            <a:solidFill>
              <a:schemeClr val="bg1"/>
            </a:solidFill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AD280F29-FA41-4D3B-B3AE-2557692F45A4}"/>
              </a:ext>
            </a:extLst>
          </p:cNvPr>
          <p:cNvCxnSpPr>
            <a:cxnSpLocks/>
          </p:cNvCxnSpPr>
          <p:nvPr/>
        </p:nvCxnSpPr>
        <p:spPr>
          <a:xfrm rot="5400000">
            <a:off x="1267041" y="1980070"/>
            <a:ext cx="969003" cy="687917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DDA5F053-CF04-4067-BEDF-035CC115DA64}"/>
              </a:ext>
            </a:extLst>
          </p:cNvPr>
          <p:cNvSpPr txBox="1"/>
          <p:nvPr/>
        </p:nvSpPr>
        <p:spPr>
          <a:xfrm>
            <a:off x="1357964" y="2415127"/>
            <a:ext cx="115634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chemeClr val="bg1"/>
                </a:solidFill>
              </a:rPr>
              <a:t>médiations</a:t>
            </a:r>
            <a:endParaRPr lang="fr-FR" dirty="0"/>
          </a:p>
        </p:txBody>
      </p:sp>
      <p:cxnSp>
        <p:nvCxnSpPr>
          <p:cNvPr id="43" name="Connecteur : en angle 42">
            <a:extLst>
              <a:ext uri="{FF2B5EF4-FFF2-40B4-BE49-F238E27FC236}">
                <a16:creationId xmlns:a16="http://schemas.microsoft.com/office/drawing/2014/main" id="{B05025A8-DB31-4F4F-B99E-F7F85B09A610}"/>
              </a:ext>
            </a:extLst>
          </p:cNvPr>
          <p:cNvCxnSpPr>
            <a:cxnSpLocks/>
            <a:stCxn id="7" idx="1"/>
          </p:cNvCxnSpPr>
          <p:nvPr/>
        </p:nvCxnSpPr>
        <p:spPr>
          <a:xfrm rot="10800000" flipV="1">
            <a:off x="336983" y="1485583"/>
            <a:ext cx="1482193" cy="3461801"/>
          </a:xfrm>
          <a:prstGeom prst="bentConnector2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9A7311B8-FD66-4EF2-8466-9365645BF217}"/>
              </a:ext>
            </a:extLst>
          </p:cNvPr>
          <p:cNvCxnSpPr/>
          <p:nvPr/>
        </p:nvCxnSpPr>
        <p:spPr>
          <a:xfrm>
            <a:off x="336982" y="4947384"/>
            <a:ext cx="418668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D8908D40-7EA0-482C-9F65-B3635C250FB9}"/>
              </a:ext>
            </a:extLst>
          </p:cNvPr>
          <p:cNvSpPr txBox="1"/>
          <p:nvPr/>
        </p:nvSpPr>
        <p:spPr>
          <a:xfrm>
            <a:off x="318922" y="1755854"/>
            <a:ext cx="115634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chemeClr val="bg1"/>
                </a:solidFill>
              </a:rPr>
              <a:t>événements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3518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C8AA9A-45BF-0A43-B7F6-E8E81E4E0435}"/>
              </a:ext>
            </a:extLst>
          </p:cNvPr>
          <p:cNvSpPr/>
          <p:nvPr/>
        </p:nvSpPr>
        <p:spPr>
          <a:xfrm>
            <a:off x="-1" y="1726030"/>
            <a:ext cx="12192001" cy="51414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EED08E7-2266-6043-9557-AF4A2BD2E29D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C5240D66-E8B6-A743-9904-F2A9247722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36AC497-4D7B-6442-B81E-461F7BCF05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32071" y="288213"/>
            <a:ext cx="1322947" cy="7193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EB8B188-10FF-A44D-875B-143B06211B71}"/>
              </a:ext>
            </a:extLst>
          </p:cNvPr>
          <p:cNvSpPr/>
          <p:nvPr/>
        </p:nvSpPr>
        <p:spPr>
          <a:xfrm>
            <a:off x="460917" y="4811305"/>
            <a:ext cx="8163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fr-FR" sz="2000" dirty="0">
                <a:solidFill>
                  <a:schemeClr val="bg1"/>
                </a:solidFill>
                <a:latin typeface="Marianne Light" panose="02000000000000000000" pitchFamily="2" charset="0"/>
              </a:rPr>
              <a:t>Comment et pourquoi recourir au Médiateur des entreprises ?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60E38D1-9B4F-914F-836D-4C1C04461F4A}"/>
              </a:ext>
            </a:extLst>
          </p:cNvPr>
          <p:cNvSpPr txBox="1"/>
          <p:nvPr/>
        </p:nvSpPr>
        <p:spPr>
          <a:xfrm>
            <a:off x="460917" y="3715191"/>
            <a:ext cx="11060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LA MÉDIATION, MODE D’EMPLOI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488B657-C6A7-9945-A963-DBC2DDCAC62F}"/>
              </a:ext>
            </a:extLst>
          </p:cNvPr>
          <p:cNvSpPr txBox="1"/>
          <p:nvPr/>
        </p:nvSpPr>
        <p:spPr>
          <a:xfrm>
            <a:off x="460917" y="2401179"/>
            <a:ext cx="827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>
                <a:solidFill>
                  <a:srgbClr val="002060"/>
                </a:solidFill>
                <a:latin typeface="Marianne" panose="02000000000000000000" pitchFamily="2" charset="0"/>
              </a:rPr>
              <a:t>2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57F1285-7F43-6B42-A692-15746310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050BF-1B9D-CF4A-9F97-9B9EF5814052}" type="datetime1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A5AD946-DB34-6B47-A712-77DE5D672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D5DB9EC-2785-1C4A-80FC-4710F163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280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60917" y="2280339"/>
            <a:ext cx="3499175" cy="371808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1"/>
          </a:gradFill>
          <a:ln w="3175">
            <a:noFill/>
          </a:ln>
          <a:effectLst/>
        </p:spPr>
        <p:txBody>
          <a:bodyPr lIns="45718" tIns="45718" rIns="45718" bIns="45718" rtlCol="0" anchor="ctr"/>
          <a:lstStyle/>
          <a:p>
            <a:pPr lvl="1"/>
            <a:endParaRPr lang="fr-FR" sz="1700" dirty="0"/>
          </a:p>
        </p:txBody>
      </p:sp>
      <p:sp>
        <p:nvSpPr>
          <p:cNvPr id="11" name="Rectangle 10"/>
          <p:cNvSpPr/>
          <p:nvPr/>
        </p:nvSpPr>
        <p:spPr>
          <a:xfrm>
            <a:off x="8199442" y="2359045"/>
            <a:ext cx="3531641" cy="3639378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1"/>
          </a:gradFill>
          <a:ln w="3175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305100" y="2483022"/>
            <a:ext cx="332204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Marianne" panose="02000000000000000000" pitchFamily="2" charset="0"/>
              </a:rPr>
              <a:t>La médiation est un temps privilégié qui suppose </a:t>
            </a:r>
            <a:r>
              <a:rPr lang="fr-FR" sz="1600" b="1" dirty="0">
                <a:latin typeface="Marianne" panose="02000000000000000000" pitchFamily="2" charset="0"/>
              </a:rPr>
              <a:t>l'absence de toute intervention extérieure</a:t>
            </a:r>
            <a:r>
              <a:rPr lang="fr-FR" sz="1600" dirty="0">
                <a:latin typeface="Marianne" panose="02000000000000000000" pitchFamily="2" charset="0"/>
              </a:rPr>
              <a:t>, quelle qu’en soit la nature, qui risquerait de mettre en échec le processus de médiation.</a:t>
            </a:r>
          </a:p>
          <a:p>
            <a:endParaRPr lang="fr-FR" sz="1600" b="1" dirty="0">
              <a:latin typeface="Marianne" panose="02000000000000000000" pitchFamily="2" charset="0"/>
            </a:endParaRPr>
          </a:p>
          <a:p>
            <a:pPr algn="ctr"/>
            <a:r>
              <a:rPr lang="fr-FR" sz="1600" b="1" dirty="0">
                <a:latin typeface="Marianne" panose="02000000000000000000" pitchFamily="2" charset="0"/>
              </a:rPr>
              <a:t>Plusieurs voies de sortie sont possibles </a:t>
            </a:r>
            <a:r>
              <a:rPr lang="fr-FR" sz="1600" dirty="0">
                <a:latin typeface="Marianne" panose="02000000000000000000" pitchFamily="2" charset="0"/>
              </a:rPr>
              <a:t>: </a:t>
            </a:r>
          </a:p>
          <a:p>
            <a:pPr algn="ctr"/>
            <a:r>
              <a:rPr lang="fr-FR" sz="1600" dirty="0">
                <a:latin typeface="Marianne" panose="02000000000000000000" pitchFamily="2" charset="0"/>
              </a:rPr>
              <a:t>Accord simple (oral ou écrit)</a:t>
            </a:r>
          </a:p>
          <a:p>
            <a:pPr algn="ctr"/>
            <a:r>
              <a:rPr lang="fr-FR" sz="1600" dirty="0">
                <a:latin typeface="Marianne" panose="02000000000000000000" pitchFamily="2" charset="0"/>
              </a:rPr>
              <a:t>Protocole transactionnel (concessions réciproques)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152651" y="3121133"/>
            <a:ext cx="385893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Marianne" panose="02000000000000000000" pitchFamily="2" charset="0"/>
                <a:cs typeface="Calibri" panose="020F0502020204030204" pitchFamily="34" charset="0"/>
              </a:rPr>
              <a:t>Le médiateur n’est </a:t>
            </a:r>
            <a:r>
              <a:rPr lang="fr-FR" sz="2400" b="1" dirty="0">
                <a:solidFill>
                  <a:schemeClr val="accent1">
                    <a:lumMod val="75000"/>
                  </a:schemeClr>
                </a:solidFill>
                <a:latin typeface="Marianne" panose="02000000000000000000" pitchFamily="2" charset="0"/>
                <a:cs typeface="Calibri" panose="020F0502020204030204" pitchFamily="34" charset="0"/>
              </a:rPr>
              <a:t>ni juge, ni arbitre, ni conciliateur, ni expert, ni « sauveur » mais facilitateur</a:t>
            </a:r>
            <a:endParaRPr lang="fr-FR" sz="2400" kern="0" dirty="0">
              <a:solidFill>
                <a:schemeClr val="accent1">
                  <a:lumMod val="75000"/>
                </a:schemeClr>
              </a:solidFill>
              <a:latin typeface="Marianne" panose="02000000000000000000" pitchFamily="2" charset="0"/>
              <a:cs typeface="Calibri" panose="020F0502020204030204" pitchFamily="34" charset="0"/>
              <a:sym typeface="Helvetica"/>
            </a:endParaRPr>
          </a:p>
          <a:p>
            <a:endParaRPr lang="fr-FR" dirty="0">
              <a:solidFill>
                <a:srgbClr val="FF0000"/>
              </a:solidFill>
              <a:latin typeface="Marianne Light" panose="02000000000000000000" pitchFamily="2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64859" y="2382470"/>
            <a:ext cx="32686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Marianne" panose="02000000000000000000" pitchFamily="2" charset="0"/>
                <a:cs typeface="Calibri" panose="020F0502020204030204" pitchFamily="34" charset="0"/>
              </a:rPr>
              <a:t>Le médiateur est </a:t>
            </a:r>
            <a:r>
              <a:rPr lang="fr-FR" sz="1600" b="1" dirty="0">
                <a:latin typeface="Marianne" panose="02000000000000000000" pitchFamily="2" charset="0"/>
                <a:cs typeface="Calibri" panose="020F0502020204030204" pitchFamily="34" charset="0"/>
              </a:rPr>
              <a:t>formé, neutre, impartial, indépendant et loyal</a:t>
            </a:r>
            <a:br>
              <a:rPr lang="fr-FR" sz="1600" dirty="0">
                <a:latin typeface="Marianne" panose="02000000000000000000" pitchFamily="2" charset="0"/>
                <a:cs typeface="Calibri" panose="020F0502020204030204" pitchFamily="34" charset="0"/>
              </a:rPr>
            </a:br>
            <a:endParaRPr lang="fr-FR" sz="1600" dirty="0">
              <a:latin typeface="Marianne" panose="02000000000000000000" pitchFamily="2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Marianne" panose="02000000000000000000" pitchFamily="2" charset="0"/>
                <a:cs typeface="Calibri" panose="020F0502020204030204" pitchFamily="34" charset="0"/>
              </a:rPr>
              <a:t>Il applique un </a:t>
            </a:r>
            <a:r>
              <a:rPr lang="fr-FR" sz="1600" b="1" dirty="0">
                <a:latin typeface="Marianne" panose="02000000000000000000" pitchFamily="2" charset="0"/>
                <a:cs typeface="Calibri" panose="020F0502020204030204" pitchFamily="34" charset="0"/>
              </a:rPr>
              <a:t>processus structuré </a:t>
            </a:r>
            <a:r>
              <a:rPr lang="fr-FR" sz="1600" dirty="0">
                <a:latin typeface="Marianne" panose="02000000000000000000" pitchFamily="2" charset="0"/>
                <a:cs typeface="Calibri" panose="020F0502020204030204" pitchFamily="34" charset="0"/>
              </a:rPr>
              <a:t>en toute </a:t>
            </a:r>
            <a:r>
              <a:rPr lang="fr-FR" sz="1600" b="1" dirty="0">
                <a:latin typeface="Marianne" panose="02000000000000000000" pitchFamily="2" charset="0"/>
                <a:cs typeface="Calibri" panose="020F0502020204030204" pitchFamily="34" charset="0"/>
              </a:rPr>
              <a:t>confidentialité</a:t>
            </a:r>
            <a:br>
              <a:rPr lang="fr-FR" sz="1600" dirty="0">
                <a:latin typeface="Marianne" panose="02000000000000000000" pitchFamily="2" charset="0"/>
                <a:cs typeface="Calibri" panose="020F0502020204030204" pitchFamily="34" charset="0"/>
              </a:rPr>
            </a:br>
            <a:endParaRPr lang="fr-FR" sz="1600" dirty="0">
              <a:latin typeface="Marianne" panose="02000000000000000000" pitchFamily="2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Marianne" panose="02000000000000000000" pitchFamily="2" charset="0"/>
                <a:cs typeface="Calibri" panose="020F0502020204030204" pitchFamily="34" charset="0"/>
              </a:rPr>
              <a:t>Il contribue à ce que </a:t>
            </a:r>
            <a:r>
              <a:rPr lang="fr-FR" sz="1600" b="1" dirty="0">
                <a:latin typeface="Marianne" panose="02000000000000000000" pitchFamily="2" charset="0"/>
                <a:cs typeface="Calibri" panose="020F0502020204030204" pitchFamily="34" charset="0"/>
              </a:rPr>
              <a:t>les « médiés » trouvent eux-mêmes une solution</a:t>
            </a:r>
            <a:r>
              <a:rPr lang="fr-FR" sz="1600" dirty="0">
                <a:latin typeface="Marianne" panose="02000000000000000000" pitchFamily="2" charset="0"/>
                <a:cs typeface="Calibri" panose="020F0502020204030204" pitchFamily="34" charset="0"/>
              </a:rPr>
              <a:t> négociée, à la fois satisfaisante, réaliste et pérenne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5B379C57-2EAA-6C4C-8E36-1798754D5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0336BC2-9FFF-8A45-BDA6-86F3107F3DAE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Image 26">
            <a:extLst>
              <a:ext uri="{FF2B5EF4-FFF2-40B4-BE49-F238E27FC236}">
                <a16:creationId xmlns:a16="http://schemas.microsoft.com/office/drawing/2014/main" id="{AEAEC98C-4CA8-5746-AF31-116A3F5B50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288213"/>
            <a:ext cx="1322947" cy="719390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777C333-5FD0-0F40-9E29-BA2256C91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F8C4E-254A-0549-8EE1-C29CCB59469C}" type="datetime1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5960EC3-1E6F-904D-A6BC-5ACF9BA2B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464AD6-E52A-4F41-99ED-93F916926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7</a:t>
            </a:fld>
            <a:endParaRPr lang="fr-FR"/>
          </a:p>
        </p:txBody>
      </p:sp>
      <p:pic>
        <p:nvPicPr>
          <p:cNvPr id="6" name="Graphique 5" descr="Cycle avec des personnes avec un remplissage uni">
            <a:extLst>
              <a:ext uri="{FF2B5EF4-FFF2-40B4-BE49-F238E27FC236}">
                <a16:creationId xmlns:a16="http://schemas.microsoft.com/office/drawing/2014/main" id="{8A300AAE-41DC-7543-BF6B-2AC802E228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22567" y="2483022"/>
            <a:ext cx="914400" cy="9144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CC28C62-517B-5D41-9D0C-C0F815BA3E29}"/>
              </a:ext>
            </a:extLst>
          </p:cNvPr>
          <p:cNvSpPr/>
          <p:nvPr/>
        </p:nvSpPr>
        <p:spPr>
          <a:xfrm>
            <a:off x="0" y="1312698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41ABC7C-9209-EA4C-8955-2E6427E232E0}"/>
              </a:ext>
            </a:extLst>
          </p:cNvPr>
          <p:cNvSpPr txBox="1"/>
          <p:nvPr/>
        </p:nvSpPr>
        <p:spPr>
          <a:xfrm>
            <a:off x="336982" y="1456249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COMMENT ET POURQUOI RECOURIR AU MDE ? Les principes d’action</a:t>
            </a:r>
          </a:p>
        </p:txBody>
      </p:sp>
    </p:spTree>
    <p:extLst>
      <p:ext uri="{BB962C8B-B14F-4D97-AF65-F5344CB8AC3E}">
        <p14:creationId xmlns:p14="http://schemas.microsoft.com/office/powerpoint/2010/main" val="3910480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>
            <a:extLst>
              <a:ext uri="{FF2B5EF4-FFF2-40B4-BE49-F238E27FC236}">
                <a16:creationId xmlns:a16="http://schemas.microsoft.com/office/drawing/2014/main" id="{5B379C57-2EAA-6C4C-8E36-1798754D5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82" y="111153"/>
            <a:ext cx="1322947" cy="1196089"/>
          </a:xfrm>
          <a:prstGeom prst="rect">
            <a:avLst/>
          </a:prstGeom>
        </p:spPr>
      </p:pic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0336BC2-9FFF-8A45-BDA6-86F3107F3DAE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EA6E2D1E-7A5D-0C43-8D0A-F7C1A48A8C53}"/>
              </a:ext>
            </a:extLst>
          </p:cNvPr>
          <p:cNvSpPr txBox="1"/>
          <p:nvPr/>
        </p:nvSpPr>
        <p:spPr>
          <a:xfrm>
            <a:off x="454509" y="2413337"/>
            <a:ext cx="112765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Marianne" panose="02000000000000000000" pitchFamily="2" charset="0"/>
              </a:rPr>
              <a:t>Si vous avez une demande d’information</a:t>
            </a:r>
            <a:r>
              <a:rPr lang="fr-FR" sz="2000" dirty="0">
                <a:latin typeface="Marianne" panose="02000000000000000000" pitchFamily="2" charset="0"/>
              </a:rPr>
              <a:t>, il est possible de contacter le MDE. Pour toute sollicitation, une réponse ou une réorientation vous sera proposée rapidement via un formulaire Démarches Simplifiées.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2E5553E-CCFC-FF4A-BA3E-DF44CDAC2B3D}"/>
              </a:ext>
            </a:extLst>
          </p:cNvPr>
          <p:cNvSpPr txBox="1"/>
          <p:nvPr/>
        </p:nvSpPr>
        <p:spPr>
          <a:xfrm>
            <a:off x="454509" y="4393048"/>
            <a:ext cx="112765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Marianne" panose="02000000000000000000" pitchFamily="2" charset="0"/>
              </a:rPr>
              <a:t>Pour s’engager directement dans une médiation, </a:t>
            </a:r>
            <a:r>
              <a:rPr lang="fr-FR" sz="2000" dirty="0">
                <a:latin typeface="Marianne" panose="02000000000000000000" pitchFamily="2" charset="0"/>
              </a:rPr>
              <a:t>un formulaire en ligne est à compléter par le demandeur. Les conditions d’éligibilité sont précisées sur la page d’accueil du site et consulter si besoin la FAQ.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147ACFD8-159E-C440-B73B-61C45C44B29A}"/>
              </a:ext>
            </a:extLst>
          </p:cNvPr>
          <p:cNvSpPr/>
          <p:nvPr/>
        </p:nvSpPr>
        <p:spPr>
          <a:xfrm>
            <a:off x="522220" y="3539745"/>
            <a:ext cx="2753930" cy="549757"/>
          </a:xfrm>
          <a:prstGeom prst="roundRect">
            <a:avLst/>
          </a:prstGeom>
          <a:solidFill>
            <a:srgbClr val="002060"/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09BC19DF-1B15-6647-8E9D-E5F18FDE3931}"/>
              </a:ext>
            </a:extLst>
          </p:cNvPr>
          <p:cNvSpPr/>
          <p:nvPr/>
        </p:nvSpPr>
        <p:spPr>
          <a:xfrm>
            <a:off x="522219" y="5519456"/>
            <a:ext cx="2753931" cy="551733"/>
          </a:xfrm>
          <a:prstGeom prst="roundRect">
            <a:avLst/>
          </a:prstGeom>
          <a:solidFill>
            <a:srgbClr val="002060"/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277339E7-20D6-594E-9033-B9298117085D}"/>
              </a:ext>
            </a:extLst>
          </p:cNvPr>
          <p:cNvSpPr txBox="1"/>
          <p:nvPr/>
        </p:nvSpPr>
        <p:spPr>
          <a:xfrm>
            <a:off x="530223" y="5637444"/>
            <a:ext cx="275393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Marianne" panose="02000000000000000000" pitchFamily="2" charset="0"/>
              </a:rPr>
              <a:t>Demander une médiation</a:t>
            </a:r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932238BA-0617-3641-A04D-2C98BC6E4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288213"/>
            <a:ext cx="1322947" cy="71939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639643" y="3632385"/>
            <a:ext cx="2519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bg1"/>
                </a:solidFill>
                <a:latin typeface="Marianne" panose="02000000000000000000" pitchFamily="2" charset="0"/>
              </a:rPr>
              <a:t>Contacter le médiateur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E75E1A0-5D3B-A04D-9B82-584D1A671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00BED-EB43-E143-B815-0D427F719544}" type="datetime1">
              <a:rPr lang="fr-FR" smtClean="0"/>
              <a:t>11/06/2026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38A5C57-6DD5-6E4E-89E7-3D103E205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16F32AD-3BF0-0643-9C5A-5C9865FD1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8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C829FB9-BFDE-F845-94F9-EB06C58EA341}"/>
              </a:ext>
            </a:extLst>
          </p:cNvPr>
          <p:cNvSpPr txBox="1"/>
          <p:nvPr/>
        </p:nvSpPr>
        <p:spPr>
          <a:xfrm>
            <a:off x="4645020" y="5622055"/>
            <a:ext cx="7016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Marianne Medium" panose="02000000000000000000" pitchFamily="2" charset="0"/>
              </a:rPr>
              <a:t>Pour faire appel au MDE : </a:t>
            </a:r>
            <a:r>
              <a:rPr lang="fr-FR" dirty="0">
                <a:latin typeface="Marianne Medium" panose="02000000000000000000" pitchFamily="2" charset="0"/>
                <a:hlinkClick r:id="rId4"/>
              </a:rPr>
              <a:t>mediateur-des-entreprises.fr</a:t>
            </a:r>
            <a:endParaRPr lang="fr-FR" dirty="0">
              <a:latin typeface="Marianne Medium" panose="02000000000000000000" pitchFamily="2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1F4CC5-F949-C94C-B785-D65C2ADEDDC0}"/>
              </a:ext>
            </a:extLst>
          </p:cNvPr>
          <p:cNvSpPr/>
          <p:nvPr/>
        </p:nvSpPr>
        <p:spPr>
          <a:xfrm>
            <a:off x="0" y="1312698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9661AA9-9FCE-B447-A2F7-A1AD8B8266A1}"/>
              </a:ext>
            </a:extLst>
          </p:cNvPr>
          <p:cNvSpPr txBox="1"/>
          <p:nvPr/>
        </p:nvSpPr>
        <p:spPr>
          <a:xfrm>
            <a:off x="336982" y="1456249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COMMENT ET POURQUOI RECOURIR AU MDE ? La prise de contact</a:t>
            </a:r>
          </a:p>
        </p:txBody>
      </p:sp>
    </p:spTree>
    <p:extLst>
      <p:ext uri="{BB962C8B-B14F-4D97-AF65-F5344CB8AC3E}">
        <p14:creationId xmlns:p14="http://schemas.microsoft.com/office/powerpoint/2010/main" val="3197480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1129651" y="2576038"/>
            <a:ext cx="1929456" cy="146377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algn="ctr" hangingPunct="0"/>
            <a:r>
              <a:rPr lang="fr-FR" kern="0" dirty="0">
                <a:solidFill>
                  <a:srgbClr val="000000"/>
                </a:solidFill>
                <a:latin typeface="Marianne Light" panose="02000000000000000000" pitchFamily="2" charset="0"/>
                <a:cs typeface="Helvetica"/>
                <a:sym typeface="Helvetica"/>
              </a:rPr>
              <a:t>Dépôt d’un dossier en ligne sur le site web du MDE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4806789" y="2487113"/>
            <a:ext cx="2297738" cy="155269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algn="ctr" hangingPunct="0"/>
            <a:r>
              <a:rPr lang="fr-FR" kern="0" dirty="0">
                <a:solidFill>
                  <a:srgbClr val="000000"/>
                </a:solidFill>
                <a:latin typeface="Marianne Light" panose="02000000000000000000" pitchFamily="2" charset="0"/>
                <a:cs typeface="Helvetica"/>
                <a:sym typeface="Helvetica"/>
              </a:rPr>
              <a:t>Prise de contact par un médiateur et échanges pour qualifier la demande 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8852209" y="2497970"/>
            <a:ext cx="2003612" cy="154183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algn="ctr" hangingPunct="0"/>
            <a:r>
              <a:rPr lang="fr-FR" kern="0" dirty="0">
                <a:solidFill>
                  <a:srgbClr val="000000"/>
                </a:solidFill>
                <a:latin typeface="Marianne Light" panose="02000000000000000000" pitchFamily="2" charset="0"/>
                <a:cs typeface="Helvetica" panose="020B0604020202020204" pitchFamily="34" charset="0"/>
                <a:sym typeface="Helvetica"/>
              </a:rPr>
              <a:t>Entretien préalable entre le demandeur et  le médiateur désigné</a:t>
            </a:r>
            <a:endParaRPr lang="fr-FR" dirty="0">
              <a:latin typeface="Marianne Light" panose="02000000000000000000" pitchFamily="2" charset="0"/>
              <a:cs typeface="Helvetica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8881126" y="4487247"/>
            <a:ext cx="1974696" cy="147455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algn="ctr" hangingPunct="0"/>
            <a:r>
              <a:rPr lang="fr-FR" dirty="0">
                <a:latin typeface="Marianne Light" panose="02000000000000000000" pitchFamily="2" charset="0"/>
                <a:cs typeface="Helvetica" panose="020B0604020202020204" pitchFamily="34" charset="0"/>
              </a:rPr>
              <a:t>Déroulement du processus de médiation jusqu’à </a:t>
            </a:r>
          </a:p>
          <a:p>
            <a:pPr algn="ctr" hangingPunct="0"/>
            <a:r>
              <a:rPr lang="fr-FR" dirty="0">
                <a:latin typeface="Marianne Light" panose="02000000000000000000" pitchFamily="2" charset="0"/>
                <a:cs typeface="Helvetica" panose="020B0604020202020204" pitchFamily="34" charset="0"/>
              </a:rPr>
              <a:t>la clôture</a:t>
            </a:r>
            <a:endParaRPr lang="fr-FR" sz="2000" dirty="0">
              <a:latin typeface="Marianne Light" panose="02000000000000000000" pitchFamily="2" charset="0"/>
              <a:cs typeface="Helvetica" panose="020B060402020202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8425852" y="2984756"/>
            <a:ext cx="426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6320002" y="5089965"/>
            <a:ext cx="442285" cy="641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23B864F1-D895-884A-9B53-E4816642A1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0" y="111153"/>
            <a:ext cx="1322947" cy="1196089"/>
          </a:xfrm>
          <a:prstGeom prst="rect">
            <a:avLst/>
          </a:prstGeom>
        </p:spPr>
      </p:pic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7C240A69-8F77-8049-9973-01EB2F881805}"/>
              </a:ext>
            </a:extLst>
          </p:cNvPr>
          <p:cNvCxnSpPr>
            <a:cxnSpLocks/>
          </p:cNvCxnSpPr>
          <p:nvPr/>
        </p:nvCxnSpPr>
        <p:spPr>
          <a:xfrm>
            <a:off x="454510" y="6274574"/>
            <a:ext cx="1127657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Image 34">
            <a:extLst>
              <a:ext uri="{FF2B5EF4-FFF2-40B4-BE49-F238E27FC236}">
                <a16:creationId xmlns:a16="http://schemas.microsoft.com/office/drawing/2014/main" id="{8ACB75E9-43F1-0644-BAC5-A0CCCDE87D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071" y="288213"/>
            <a:ext cx="1322947" cy="71939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1AC1D5A-B51C-4BF6-85F6-AD87DDD0FF02}"/>
              </a:ext>
            </a:extLst>
          </p:cNvPr>
          <p:cNvSpPr txBox="1"/>
          <p:nvPr/>
        </p:nvSpPr>
        <p:spPr>
          <a:xfrm>
            <a:off x="709893" y="2940295"/>
            <a:ext cx="419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04F92FE-69F8-4C28-AD44-E9ABBA3352D5}"/>
              </a:ext>
            </a:extLst>
          </p:cNvPr>
          <p:cNvSpPr txBox="1"/>
          <p:nvPr/>
        </p:nvSpPr>
        <p:spPr>
          <a:xfrm flipH="1">
            <a:off x="4289957" y="2984757"/>
            <a:ext cx="531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</a:p>
        </p:txBody>
      </p:sp>
      <p:sp>
        <p:nvSpPr>
          <p:cNvPr id="34" name="Rectangle à coins arrondis 11">
            <a:extLst>
              <a:ext uri="{FF2B5EF4-FFF2-40B4-BE49-F238E27FC236}">
                <a16:creationId xmlns:a16="http://schemas.microsoft.com/office/drawing/2014/main" id="{518364B2-C647-4870-8DBE-2725DC67402D}"/>
              </a:ext>
            </a:extLst>
          </p:cNvPr>
          <p:cNvSpPr/>
          <p:nvPr/>
        </p:nvSpPr>
        <p:spPr>
          <a:xfrm>
            <a:off x="1129651" y="4504369"/>
            <a:ext cx="1929456" cy="146376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algn="ctr" hangingPunct="0"/>
            <a:r>
              <a:rPr lang="fr-FR" dirty="0">
                <a:latin typeface="Marianne Light" panose="02000000000000000000" pitchFamily="2" charset="0"/>
                <a:cs typeface="Helvetica" panose="020B0604020202020204" pitchFamily="34" charset="0"/>
              </a:rPr>
              <a:t>Entretien préalable entre la partie sollicitée et le médiateur</a:t>
            </a:r>
            <a:endParaRPr lang="fr-FR" strike="sngStrike" dirty="0">
              <a:solidFill>
                <a:srgbClr val="FF0000"/>
              </a:solidFill>
              <a:latin typeface="Marianne Light" panose="02000000000000000000" pitchFamily="2" charset="0"/>
              <a:cs typeface="Helvetica" panose="020B0604020202020204" pitchFamily="34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0B685734-BCAB-4D3E-8DF3-9E302C0AD94D}"/>
              </a:ext>
            </a:extLst>
          </p:cNvPr>
          <p:cNvSpPr txBox="1"/>
          <p:nvPr/>
        </p:nvSpPr>
        <p:spPr>
          <a:xfrm>
            <a:off x="698629" y="4901357"/>
            <a:ext cx="442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</a:t>
            </a:r>
          </a:p>
        </p:txBody>
      </p:sp>
      <p:sp>
        <p:nvSpPr>
          <p:cNvPr id="39" name="Rectangle à coins arrondis 13">
            <a:extLst>
              <a:ext uri="{FF2B5EF4-FFF2-40B4-BE49-F238E27FC236}">
                <a16:creationId xmlns:a16="http://schemas.microsoft.com/office/drawing/2014/main" id="{CD745FF4-17FA-4FB9-BBE4-72B1D6A601B2}"/>
              </a:ext>
            </a:extLst>
          </p:cNvPr>
          <p:cNvSpPr/>
          <p:nvPr/>
        </p:nvSpPr>
        <p:spPr>
          <a:xfrm>
            <a:off x="4821852" y="4493584"/>
            <a:ext cx="2282675" cy="1474552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25400">
            <a:noFil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8" tIns="45718" rIns="45718" bIns="45718" rtlCol="0" anchor="ctr"/>
          <a:lstStyle/>
          <a:p>
            <a:pPr algn="ctr" hangingPunct="0"/>
            <a:br>
              <a:rPr lang="fr-FR" sz="11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fr-FR" kern="0" dirty="0">
                <a:solidFill>
                  <a:srgbClr val="000000"/>
                </a:solidFill>
                <a:latin typeface="Marianne Light" panose="02000000000000000000" pitchFamily="2" charset="0"/>
                <a:cs typeface="Helvetica"/>
                <a:sym typeface="Helvetica"/>
              </a:rPr>
              <a:t>O</a:t>
            </a:r>
            <a:r>
              <a:rPr lang="fr-FR" kern="0" dirty="0">
                <a:solidFill>
                  <a:srgbClr val="000000"/>
                </a:solidFill>
                <a:latin typeface="Marianne Light" panose="02000000000000000000" pitchFamily="2" charset="0"/>
                <a:cs typeface="Helvetica"/>
              </a:rPr>
              <a:t>uverture/refus </a:t>
            </a:r>
          </a:p>
          <a:p>
            <a:pPr algn="ctr" hangingPunct="0"/>
            <a:r>
              <a:rPr lang="fr-FR" kern="0" dirty="0">
                <a:solidFill>
                  <a:srgbClr val="000000"/>
                </a:solidFill>
                <a:latin typeface="Marianne Light" panose="02000000000000000000" pitchFamily="2" charset="0"/>
                <a:cs typeface="Helvetica"/>
              </a:rPr>
              <a:t>de la médiation</a:t>
            </a:r>
          </a:p>
          <a:p>
            <a:pPr algn="ctr" hangingPunct="0"/>
            <a:endParaRPr lang="fr-FR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A8BAF70-15BD-4BBE-B6E6-71098C354036}"/>
              </a:ext>
            </a:extLst>
          </p:cNvPr>
          <p:cNvSpPr txBox="1"/>
          <p:nvPr/>
        </p:nvSpPr>
        <p:spPr>
          <a:xfrm>
            <a:off x="4364504" y="4901356"/>
            <a:ext cx="442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5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6ED56D6-D1BA-604D-BC58-ADDF79A44060}"/>
              </a:ext>
            </a:extLst>
          </p:cNvPr>
          <p:cNvSpPr txBox="1"/>
          <p:nvPr/>
        </p:nvSpPr>
        <p:spPr>
          <a:xfrm>
            <a:off x="8438841" y="4853153"/>
            <a:ext cx="442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976D69-AB79-BA49-857F-E6804EBF4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F774-1097-FE4B-B618-376E4ED0A84D}" type="datetime1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E55138-CEF1-B94D-A002-24E53A7D5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 Médiateur des entreprises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EDEF23-4FA9-CB49-AEE6-80539E6D2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A7A0-5B16-46F1-AE47-2C031E3D0045}" type="slidenum">
              <a:rPr lang="fr-FR" smtClean="0"/>
              <a:t>9</a:t>
            </a:fld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FD2CB71-B835-2B4B-B15B-423AE764200D}"/>
              </a:ext>
            </a:extLst>
          </p:cNvPr>
          <p:cNvSpPr/>
          <p:nvPr/>
        </p:nvSpPr>
        <p:spPr>
          <a:xfrm>
            <a:off x="0" y="1312698"/>
            <a:ext cx="12192000" cy="6914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noFill/>
          </a:ln>
          <a:effectLst/>
        </p:spPr>
        <p:txBody>
          <a:bodyPr lIns="45718" tIns="45718" rIns="45718" bIns="45718" rtlCol="0" anchor="ctr"/>
          <a:lstStyle/>
          <a:p>
            <a:pPr algn="ctr" hangingPunct="0"/>
            <a:endParaRPr lang="fr-FR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AF3E9A7-F194-794C-8BCA-74CD64929E3B}"/>
              </a:ext>
            </a:extLst>
          </p:cNvPr>
          <p:cNvSpPr txBox="1"/>
          <p:nvPr/>
        </p:nvSpPr>
        <p:spPr>
          <a:xfrm>
            <a:off x="336982" y="1456249"/>
            <a:ext cx="11713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Marianne" panose="02000000000000000000" pitchFamily="2" charset="0"/>
              </a:rPr>
              <a:t>COMMENT ET POURQUOI RECOURIR AU MDE ? Les étapes d’une médiation</a:t>
            </a:r>
          </a:p>
        </p:txBody>
      </p:sp>
    </p:spTree>
    <p:extLst>
      <p:ext uri="{BB962C8B-B14F-4D97-AF65-F5344CB8AC3E}">
        <p14:creationId xmlns:p14="http://schemas.microsoft.com/office/powerpoint/2010/main" val="35359248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5400">
          <a:solidFill>
            <a:srgbClr val="FF0000"/>
          </a:solidFill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lIns="45718" tIns="45718" rIns="45718" bIns="45718"/>
      <a:lstStyle>
        <a:defPPr hangingPunct="0">
          <a:defRPr kern="0">
            <a:solidFill>
              <a:srgbClr val="000000"/>
            </a:solidFill>
            <a:latin typeface="Helvetica"/>
            <a:cs typeface="Helvetica"/>
            <a:sym typeface="Helvetica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12786</TotalTime>
  <Words>1533</Words>
  <Application>Microsoft Office PowerPoint</Application>
  <PresentationFormat>Grand écran</PresentationFormat>
  <Paragraphs>237</Paragraphs>
  <Slides>22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Helvetica</vt:lpstr>
      <vt:lpstr>Marianne</vt:lpstr>
      <vt:lpstr>Marianne Light</vt:lpstr>
      <vt:lpstr>Marianne Medium</vt:lpstr>
      <vt:lpstr>Thème Office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 DE VOTRE ATTENTION</vt:lpstr>
    </vt:vector>
  </TitlesOfParts>
  <Company>Secrétariat Général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Médiation des entreprises</dc:title>
  <dc:creator>BARRY Veronique</dc:creator>
  <cp:lastModifiedBy>GEERAERT Bruno</cp:lastModifiedBy>
  <cp:revision>291</cp:revision>
  <cp:lastPrinted>2026-06-04T13:55:58Z</cp:lastPrinted>
  <dcterms:created xsi:type="dcterms:W3CDTF">2021-11-22T22:37:01Z</dcterms:created>
  <dcterms:modified xsi:type="dcterms:W3CDTF">2026-06-11T12:53:42Z</dcterms:modified>
</cp:coreProperties>
</file>