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1" r:id="rId2"/>
    <p:sldId id="2564" r:id="rId3"/>
    <p:sldId id="2565" r:id="rId4"/>
    <p:sldId id="2571" r:id="rId5"/>
    <p:sldId id="2566" r:id="rId6"/>
    <p:sldId id="2572" r:id="rId7"/>
    <p:sldId id="2574" r:id="rId8"/>
    <p:sldId id="2576" r:id="rId9"/>
    <p:sldId id="2584" r:id="rId10"/>
    <p:sldId id="2589" r:id="rId11"/>
    <p:sldId id="2588" r:id="rId12"/>
    <p:sldId id="2578" r:id="rId13"/>
    <p:sldId id="2579" r:id="rId14"/>
    <p:sldId id="2591" r:id="rId15"/>
    <p:sldId id="2580" r:id="rId16"/>
    <p:sldId id="2590" r:id="rId17"/>
    <p:sldId id="2586" r:id="rId18"/>
    <p:sldId id="2587"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 droit au silence en droit des entreprises en difficultés" id="{3F7EA767-3DF7-574A-AD11-6416DED51742}">
          <p14:sldIdLst>
            <p14:sldId id="2561"/>
          </p14:sldIdLst>
        </p14:section>
        <p14:section name="Introduction au droit au silence" id="{9210FDAD-B0DF-7040-8877-88354F09024C}">
          <p14:sldIdLst>
            <p14:sldId id="2564"/>
            <p14:sldId id="2565"/>
            <p14:sldId id="2571"/>
          </p14:sldIdLst>
        </p14:section>
        <p14:section name="Le droit au silence dans les procédures collectives" id="{B7E54C71-8256-9F4E-8A97-786671074273}">
          <p14:sldIdLst>
            <p14:sldId id="2566"/>
          </p14:sldIdLst>
        </p14:section>
        <p14:section name="Conséquences de la violation du droit au silence" id="{9100FD2A-3A21-004F-8461-BF4F3E224868}">
          <p14:sldIdLst>
            <p14:sldId id="2572"/>
          </p14:sldIdLst>
        </p14:section>
        <p14:section name="Le droit au silence et les droits des créanciers" id="{B1AC6489-1831-D34F-83B2-DFFEDA7AA3AB}">
          <p14:sldIdLst>
            <p14:sldId id="2574"/>
            <p14:sldId id="2576"/>
            <p14:sldId id="2584"/>
            <p14:sldId id="2589"/>
          </p14:sldIdLst>
        </p14:section>
        <p14:section name="Perspectives d'avenir et réformes potentielles" id="{A1CA7E71-BF8F-0143-A054-7C0C70F9377A}">
          <p14:sldIdLst>
            <p14:sldId id="2588"/>
            <p14:sldId id="2578"/>
            <p14:sldId id="2579"/>
            <p14:sldId id="2591"/>
            <p14:sldId id="2580"/>
            <p14:sldId id="2590"/>
            <p14:sldId id="2586"/>
          </p14:sldIdLst>
        </p14:section>
        <p14:section name="Conclusion" id="{C7904A63-F1DC-2842-BF65-078C69249FD9}">
          <p14:sldIdLst>
            <p14:sldId id="25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p:cViewPr varScale="1">
        <p:scale>
          <a:sx n="106" d="100"/>
          <a:sy n="106" d="100"/>
        </p:scale>
        <p:origin x="792"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AF25D-8E72-5646-BFB9-5C4DAC6E7307}" type="datetimeFigureOut">
              <a:rPr lang="fr-FR" smtClean="0"/>
              <a:t>20/06/2025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E7285E-8063-0E48-BF3F-7A5CAABABD30}" type="slidenum">
              <a:rPr lang="fr-FR" smtClean="0"/>
              <a:t>‹N°›</a:t>
            </a:fld>
            <a:endParaRPr lang="fr-FR"/>
          </a:p>
        </p:txBody>
      </p:sp>
    </p:spTree>
    <p:extLst>
      <p:ext uri="{BB962C8B-B14F-4D97-AF65-F5344CB8AC3E}">
        <p14:creationId xmlns:p14="http://schemas.microsoft.com/office/powerpoint/2010/main" val="189747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contenu généré par l’IA peut être incorrect.
---
Cette présentation explore le concept du droit au silence dans le contexte des entreprises en difficulté. Nous examinerons sa définition, son cadre juridique, et son impact sur les procédures collectives. En outre, nous aborderons les conséquences d'une violation de ce droit ainsi que les perspectives d'avenir pour le cadre juridique en vigueur.
</a:t>
            </a:r>
          </a:p>
        </p:txBody>
      </p:sp>
      <p:sp>
        <p:nvSpPr>
          <p:cNvPr id="4" name="Espace réservé du numéro de diapositive 3"/>
          <p:cNvSpPr>
            <a:spLocks noGrp="1"/>
          </p:cNvSpPr>
          <p:nvPr>
            <p:ph type="sldNum" sz="quarter" idx="5"/>
          </p:nvPr>
        </p:nvSpPr>
        <p:spPr/>
        <p:txBody>
          <a:bodyPr/>
          <a:lstStyle/>
          <a:p>
            <a:fld id="{985A72AF-17E5-6944-B101-3F76E979BEF4}" type="slidenum">
              <a:rPr lang="fr-FR" smtClean="0"/>
              <a:t>1</a:t>
            </a:fld>
            <a:endParaRPr lang="fr-FR"/>
          </a:p>
        </p:txBody>
      </p:sp>
    </p:spTree>
    <p:extLst>
      <p:ext uri="{BB962C8B-B14F-4D97-AF65-F5344CB8AC3E}">
        <p14:creationId xmlns:p14="http://schemas.microsoft.com/office/powerpoint/2010/main" val="3921363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360AC-AD78-6E4C-303F-4411747433A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65284D1-5D00-CFF1-A790-B7F59264CB5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F81B1F2-BB47-FEC2-52C5-2EFC54C8C6A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71A4310-4C28-73A6-2519-585A1C882D25}"/>
              </a:ext>
            </a:extLst>
          </p:cNvPr>
          <p:cNvSpPr>
            <a:spLocks noGrp="1"/>
          </p:cNvSpPr>
          <p:nvPr>
            <p:ph type="sldNum" sz="quarter" idx="5"/>
          </p:nvPr>
        </p:nvSpPr>
        <p:spPr/>
        <p:txBody>
          <a:bodyPr/>
          <a:lstStyle/>
          <a:p>
            <a:fld id="{985A72AF-17E5-6944-B101-3F76E979BEF4}" type="slidenum">
              <a:rPr lang="fr-FR" smtClean="0"/>
              <a:t>10</a:t>
            </a:fld>
            <a:endParaRPr lang="fr-FR"/>
          </a:p>
        </p:txBody>
      </p:sp>
    </p:spTree>
    <p:extLst>
      <p:ext uri="{BB962C8B-B14F-4D97-AF65-F5344CB8AC3E}">
        <p14:creationId xmlns:p14="http://schemas.microsoft.com/office/powerpoint/2010/main" val="1141148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0EF9-26F5-08AA-2972-45E42F65CD1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527D35-098B-A0D0-9A6F-EC714D672B9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C4743E7-2267-EF77-E8EC-3BF40D2E3831}"/>
              </a:ext>
            </a:extLst>
          </p:cNvPr>
          <p:cNvSpPr>
            <a:spLocks noGrp="1"/>
          </p:cNvSpPr>
          <p:nvPr>
            <p:ph type="body" idx="1"/>
          </p:nvPr>
        </p:nvSpPr>
        <p:spPr/>
        <p:txBody>
          <a:bodyPr/>
          <a:lstStyle/>
          <a:p>
            <a:r>
              <a:rPr lang="fr-FR"/>
              <a:t>Dans les procédures collectives, le droit au silence joue un rôle crucial. Il permet de préserver les droits des dirigeants tout en facilitant le processus de restructuration des entreprises en difficulté. Comprendre son fonctionnement est essentiel pour tous les acteurs impliqués.</a:t>
            </a:r>
          </a:p>
        </p:txBody>
      </p:sp>
      <p:sp>
        <p:nvSpPr>
          <p:cNvPr id="4" name="Espace réservé du numéro de diapositive 3">
            <a:extLst>
              <a:ext uri="{FF2B5EF4-FFF2-40B4-BE49-F238E27FC236}">
                <a16:creationId xmlns:a16="http://schemas.microsoft.com/office/drawing/2014/main" id="{1DA1B6F8-A483-4FFB-78A6-D08A0750D335}"/>
              </a:ext>
            </a:extLst>
          </p:cNvPr>
          <p:cNvSpPr>
            <a:spLocks noGrp="1"/>
          </p:cNvSpPr>
          <p:nvPr>
            <p:ph type="sldNum" sz="quarter" idx="5"/>
          </p:nvPr>
        </p:nvSpPr>
        <p:spPr/>
        <p:txBody>
          <a:bodyPr/>
          <a:lstStyle/>
          <a:p>
            <a:fld id="{985A72AF-17E5-6944-B101-3F76E979BEF4}" type="slidenum">
              <a:rPr lang="fr-FR" smtClean="0"/>
              <a:t>11</a:t>
            </a:fld>
            <a:endParaRPr lang="fr-FR"/>
          </a:p>
        </p:txBody>
      </p:sp>
    </p:spTree>
    <p:extLst>
      <p:ext uri="{BB962C8B-B14F-4D97-AF65-F5344CB8AC3E}">
        <p14:creationId xmlns:p14="http://schemas.microsoft.com/office/powerpoint/2010/main" val="1842950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5A72AF-17E5-6944-B101-3F76E979BEF4}" type="slidenum">
              <a:rPr lang="fr-FR" smtClean="0"/>
              <a:t>12</a:t>
            </a:fld>
            <a:endParaRPr lang="fr-FR"/>
          </a:p>
        </p:txBody>
      </p:sp>
    </p:spTree>
    <p:extLst>
      <p:ext uri="{BB962C8B-B14F-4D97-AF65-F5344CB8AC3E}">
        <p14:creationId xmlns:p14="http://schemas.microsoft.com/office/powerpoint/2010/main" val="581421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5A72AF-17E5-6944-B101-3F76E979BEF4}" type="slidenum">
              <a:rPr lang="fr-FR" smtClean="0"/>
              <a:t>13</a:t>
            </a:fld>
            <a:endParaRPr lang="fr-FR"/>
          </a:p>
        </p:txBody>
      </p:sp>
    </p:spTree>
    <p:extLst>
      <p:ext uri="{BB962C8B-B14F-4D97-AF65-F5344CB8AC3E}">
        <p14:creationId xmlns:p14="http://schemas.microsoft.com/office/powerpoint/2010/main" val="3662682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5A72AF-17E5-6944-B101-3F76E979BEF4}" type="slidenum">
              <a:rPr lang="fr-FR" smtClean="0"/>
              <a:t>14</a:t>
            </a:fld>
            <a:endParaRPr lang="fr-FR"/>
          </a:p>
        </p:txBody>
      </p:sp>
    </p:spTree>
    <p:extLst>
      <p:ext uri="{BB962C8B-B14F-4D97-AF65-F5344CB8AC3E}">
        <p14:creationId xmlns:p14="http://schemas.microsoft.com/office/powerpoint/2010/main" val="1147871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5A72AF-17E5-6944-B101-3F76E979BEF4}" type="slidenum">
              <a:rPr lang="fr-FR" smtClean="0"/>
              <a:t>15</a:t>
            </a:fld>
            <a:endParaRPr lang="fr-FR"/>
          </a:p>
        </p:txBody>
      </p:sp>
    </p:spTree>
    <p:extLst>
      <p:ext uri="{BB962C8B-B14F-4D97-AF65-F5344CB8AC3E}">
        <p14:creationId xmlns:p14="http://schemas.microsoft.com/office/powerpoint/2010/main" val="3458040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5A72AF-17E5-6944-B101-3F76E979BEF4}" type="slidenum">
              <a:rPr lang="fr-FR" smtClean="0"/>
              <a:t>16</a:t>
            </a:fld>
            <a:endParaRPr lang="fr-FR"/>
          </a:p>
        </p:txBody>
      </p:sp>
    </p:spTree>
    <p:extLst>
      <p:ext uri="{BB962C8B-B14F-4D97-AF65-F5344CB8AC3E}">
        <p14:creationId xmlns:p14="http://schemas.microsoft.com/office/powerpoint/2010/main" val="133347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5A72AF-17E5-6944-B101-3F76E979BEF4}" type="slidenum">
              <a:rPr lang="fr-FR" smtClean="0"/>
              <a:t>2</a:t>
            </a:fld>
            <a:endParaRPr lang="fr-FR"/>
          </a:p>
        </p:txBody>
      </p:sp>
    </p:spTree>
    <p:extLst>
      <p:ext uri="{BB962C8B-B14F-4D97-AF65-F5344CB8AC3E}">
        <p14:creationId xmlns:p14="http://schemas.microsoft.com/office/powerpoint/2010/main" val="54375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5A72AF-17E5-6944-B101-3F76E979BEF4}" type="slidenum">
              <a:rPr lang="fr-FR" smtClean="0"/>
              <a:t>3</a:t>
            </a:fld>
            <a:endParaRPr lang="fr-FR"/>
          </a:p>
        </p:txBody>
      </p:sp>
    </p:spTree>
    <p:extLst>
      <p:ext uri="{BB962C8B-B14F-4D97-AF65-F5344CB8AC3E}">
        <p14:creationId xmlns:p14="http://schemas.microsoft.com/office/powerpoint/2010/main" val="413271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5A72AF-17E5-6944-B101-3F76E979BEF4}" type="slidenum">
              <a:rPr lang="fr-FR" smtClean="0"/>
              <a:t>4</a:t>
            </a:fld>
            <a:endParaRPr lang="fr-FR"/>
          </a:p>
        </p:txBody>
      </p:sp>
    </p:spTree>
    <p:extLst>
      <p:ext uri="{BB962C8B-B14F-4D97-AF65-F5344CB8AC3E}">
        <p14:creationId xmlns:p14="http://schemas.microsoft.com/office/powerpoint/2010/main" val="3693714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5A72AF-17E5-6944-B101-3F76E979BEF4}" type="slidenum">
              <a:rPr lang="fr-FR" smtClean="0"/>
              <a:t>5</a:t>
            </a:fld>
            <a:endParaRPr lang="fr-FR"/>
          </a:p>
        </p:txBody>
      </p:sp>
    </p:spTree>
    <p:extLst>
      <p:ext uri="{BB962C8B-B14F-4D97-AF65-F5344CB8AC3E}">
        <p14:creationId xmlns:p14="http://schemas.microsoft.com/office/powerpoint/2010/main" val="302459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a:r>
          </a:p>
        </p:txBody>
      </p:sp>
      <p:sp>
        <p:nvSpPr>
          <p:cNvPr id="4" name="Espace réservé du numéro de diapositive 3"/>
          <p:cNvSpPr>
            <a:spLocks noGrp="1"/>
          </p:cNvSpPr>
          <p:nvPr>
            <p:ph type="sldNum" sz="quarter" idx="5"/>
          </p:nvPr>
        </p:nvSpPr>
        <p:spPr/>
        <p:txBody>
          <a:bodyPr/>
          <a:lstStyle/>
          <a:p>
            <a:fld id="{985A72AF-17E5-6944-B101-3F76E979BEF4}" type="slidenum">
              <a:rPr lang="fr-FR" smtClean="0"/>
              <a:t>6</a:t>
            </a:fld>
            <a:endParaRPr lang="fr-FR"/>
          </a:p>
        </p:txBody>
      </p:sp>
    </p:spTree>
    <p:extLst>
      <p:ext uri="{BB962C8B-B14F-4D97-AF65-F5344CB8AC3E}">
        <p14:creationId xmlns:p14="http://schemas.microsoft.com/office/powerpoint/2010/main" val="2781151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5A72AF-17E5-6944-B101-3F76E979BEF4}" type="slidenum">
              <a:rPr lang="fr-FR" smtClean="0"/>
              <a:t>7</a:t>
            </a:fld>
            <a:endParaRPr lang="fr-FR"/>
          </a:p>
        </p:txBody>
      </p:sp>
    </p:spTree>
    <p:extLst>
      <p:ext uri="{BB962C8B-B14F-4D97-AF65-F5344CB8AC3E}">
        <p14:creationId xmlns:p14="http://schemas.microsoft.com/office/powerpoint/2010/main" val="242674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Pour éviter les abus, des mesures doivent être mises en place afin de protéger le droit au silence. Ces mesures peuvent inclure des protocoles de confidentialité et des mécanismes de contrôle pour garantir une utilisation appropriée.</a:t>
            </a:r>
          </a:p>
        </p:txBody>
      </p:sp>
      <p:sp>
        <p:nvSpPr>
          <p:cNvPr id="4" name="Espace réservé du numéro de diapositive 3"/>
          <p:cNvSpPr>
            <a:spLocks noGrp="1"/>
          </p:cNvSpPr>
          <p:nvPr>
            <p:ph type="sldNum" sz="quarter" idx="5"/>
          </p:nvPr>
        </p:nvSpPr>
        <p:spPr/>
        <p:txBody>
          <a:bodyPr/>
          <a:lstStyle/>
          <a:p>
            <a:fld id="{985A72AF-17E5-6944-B101-3F76E979BEF4}" type="slidenum">
              <a:rPr lang="fr-FR" smtClean="0"/>
              <a:t>8</a:t>
            </a:fld>
            <a:endParaRPr lang="fr-FR"/>
          </a:p>
        </p:txBody>
      </p:sp>
    </p:spTree>
    <p:extLst>
      <p:ext uri="{BB962C8B-B14F-4D97-AF65-F5344CB8AC3E}">
        <p14:creationId xmlns:p14="http://schemas.microsoft.com/office/powerpoint/2010/main" val="80268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360AC-AD78-6E4C-303F-4411747433A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65284D1-5D00-CFF1-A790-B7F59264CB5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F81B1F2-BB47-FEC2-52C5-2EFC54C8C6A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71A4310-4C28-73A6-2519-585A1C882D25}"/>
              </a:ext>
            </a:extLst>
          </p:cNvPr>
          <p:cNvSpPr>
            <a:spLocks noGrp="1"/>
          </p:cNvSpPr>
          <p:nvPr>
            <p:ph type="sldNum" sz="quarter" idx="5"/>
          </p:nvPr>
        </p:nvSpPr>
        <p:spPr/>
        <p:txBody>
          <a:bodyPr/>
          <a:lstStyle/>
          <a:p>
            <a:fld id="{985A72AF-17E5-6944-B101-3F76E979BEF4}" type="slidenum">
              <a:rPr lang="fr-FR" smtClean="0"/>
              <a:t>9</a:t>
            </a:fld>
            <a:endParaRPr lang="fr-FR"/>
          </a:p>
        </p:txBody>
      </p:sp>
    </p:spTree>
    <p:extLst>
      <p:ext uri="{BB962C8B-B14F-4D97-AF65-F5344CB8AC3E}">
        <p14:creationId xmlns:p14="http://schemas.microsoft.com/office/powerpoint/2010/main" val="2762989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6/20/25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31514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6/20/25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155076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6/20/25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21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6/20/25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297552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6/20/25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10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6/20/25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12049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6/20/25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160743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6/20/25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165324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6/20/25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359266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6/20/25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301767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6/20/25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2461586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6/20/25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167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4" name="Image 3" descr="Marteau reposant sur le bloc">
            <a:extLst>
              <a:ext uri="{FF2B5EF4-FFF2-40B4-BE49-F238E27FC236}">
                <a16:creationId xmlns:a16="http://schemas.microsoft.com/office/drawing/2014/main" id="{46363AE2-ED2F-41CC-B9F1-30633624F3DA}"/>
              </a:ext>
            </a:extLst>
          </p:cNvPr>
          <p:cNvPicPr>
            <a:picLocks noChangeAspect="1"/>
          </p:cNvPicPr>
          <p:nvPr/>
        </p:nvPicPr>
        <p:blipFill>
          <a:blip r:embed="rId3"/>
          <a:srcRect t="4156" r="9091" b="19235"/>
          <a:stretch>
            <a:fillRect/>
          </a:stretch>
        </p:blipFill>
        <p:spPr>
          <a:xfrm>
            <a:off x="1" y="1"/>
            <a:ext cx="12191999" cy="6857999"/>
          </a:xfrm>
          <a:prstGeom prst="rect">
            <a:avLst/>
          </a:prstGeom>
        </p:spPr>
      </p:pic>
      <p:sp>
        <p:nvSpPr>
          <p:cNvPr id="11" name="Rectangle 10">
            <a:extLst>
              <a:ext uri="{FF2B5EF4-FFF2-40B4-BE49-F238E27FC236}">
                <a16:creationId xmlns:a16="http://schemas.microsoft.com/office/drawing/2014/main" id="{72E284DE-AB43-1296-3166-892F44A3A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re 1">
            <a:extLst>
              <a:ext uri="{FF2B5EF4-FFF2-40B4-BE49-F238E27FC236}">
                <a16:creationId xmlns:a16="http://schemas.microsoft.com/office/drawing/2014/main" id="{968574B9-A45A-FC30-F8B9-C994979A73A5}"/>
              </a:ext>
            </a:extLst>
          </p:cNvPr>
          <p:cNvSpPr>
            <a:spLocks noGrp="1"/>
          </p:cNvSpPr>
          <p:nvPr>
            <p:ph type="ctrTitle"/>
          </p:nvPr>
        </p:nvSpPr>
        <p:spPr>
          <a:xfrm>
            <a:off x="457195" y="701964"/>
            <a:ext cx="5370950" cy="3640303"/>
          </a:xfrm>
        </p:spPr>
        <p:txBody>
          <a:bodyPr anchor="t">
            <a:normAutofit/>
          </a:bodyPr>
          <a:lstStyle/>
          <a:p>
            <a:pPr>
              <a:lnSpc>
                <a:spcPct val="90000"/>
              </a:lnSpc>
            </a:pPr>
            <a:r>
              <a:rPr lang="fr-FR" sz="6000" dirty="0">
                <a:solidFill>
                  <a:srgbClr val="FFFFFF"/>
                </a:solidFill>
              </a:rPr>
              <a:t>Le droit au silence en droit des entreprises en difficultés</a:t>
            </a:r>
          </a:p>
        </p:txBody>
      </p:sp>
      <p:sp>
        <p:nvSpPr>
          <p:cNvPr id="3" name="Sous-titre 2">
            <a:extLst>
              <a:ext uri="{FF2B5EF4-FFF2-40B4-BE49-F238E27FC236}">
                <a16:creationId xmlns:a16="http://schemas.microsoft.com/office/drawing/2014/main" id="{07C63BD3-6B76-4B19-543B-22FF2CA4323B}"/>
              </a:ext>
            </a:extLst>
          </p:cNvPr>
          <p:cNvSpPr>
            <a:spLocks noGrp="1"/>
          </p:cNvSpPr>
          <p:nvPr>
            <p:ph type="subTitle" idx="1"/>
          </p:nvPr>
        </p:nvSpPr>
        <p:spPr>
          <a:xfrm>
            <a:off x="468090" y="5253049"/>
            <a:ext cx="4103910" cy="1123685"/>
          </a:xfrm>
        </p:spPr>
        <p:txBody>
          <a:bodyPr anchor="t">
            <a:normAutofit/>
          </a:bodyPr>
          <a:lstStyle/>
          <a:p>
            <a:pPr>
              <a:lnSpc>
                <a:spcPct val="120000"/>
              </a:lnSpc>
            </a:pPr>
            <a:r>
              <a:rPr lang="fr-FR" sz="1600">
                <a:solidFill>
                  <a:srgbClr val="FFFFFF"/>
                </a:solidFill>
              </a:rPr>
              <a:t>Cécile Lisanti</a:t>
            </a:r>
          </a:p>
          <a:p>
            <a:pPr>
              <a:lnSpc>
                <a:spcPct val="120000"/>
              </a:lnSpc>
            </a:pPr>
            <a:r>
              <a:rPr lang="fr-FR" sz="1600">
                <a:solidFill>
                  <a:srgbClr val="FFFFFF"/>
                </a:solidFill>
              </a:rPr>
              <a:t>Journées Nationales CIP 20 juin 2025, PAris</a:t>
            </a:r>
          </a:p>
          <a:p>
            <a:pPr>
              <a:lnSpc>
                <a:spcPct val="120000"/>
              </a:lnSpc>
            </a:pPr>
            <a:endParaRPr lang="fr-FR" sz="1600">
              <a:solidFill>
                <a:srgbClr val="FFFFFF"/>
              </a:solidFill>
            </a:endParaRPr>
          </a:p>
          <a:p>
            <a:pPr>
              <a:lnSpc>
                <a:spcPct val="120000"/>
              </a:lnSpc>
            </a:pPr>
            <a:endParaRPr lang="fr-FR" sz="1600">
              <a:solidFill>
                <a:srgbClr val="FFFFFF"/>
              </a:solidFill>
            </a:endParaRPr>
          </a:p>
          <a:p>
            <a:pPr>
              <a:lnSpc>
                <a:spcPct val="120000"/>
              </a:lnSpc>
            </a:pPr>
            <a:endParaRPr lang="fr-FR" sz="1600" dirty="0">
              <a:solidFill>
                <a:srgbClr val="FFFFFF"/>
              </a:solidFill>
            </a:endParaRPr>
          </a:p>
        </p:txBody>
      </p:sp>
      <p:cxnSp>
        <p:nvCxnSpPr>
          <p:cNvPr id="13" name="Straight Connector 12">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3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6584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par>
                                <p:cTn id="16" presetID="10" presetClass="entr" presetSubtype="0" fill="hold" grpId="1" nodeType="withEffect">
                                  <p:stCondLst>
                                    <p:cond delay="250"/>
                                  </p:stCondLst>
                                  <p:iterate type="lt">
                                    <p:tmPct val="10000"/>
                                  </p:iterate>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45B3EE-5593-B2C5-C7C8-C2C03AD7D914}"/>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89BBA96D-760C-44C0-B94F-3FDC8357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Néon avec virus dans un bouclier sur fond bleu. Scène tridimensionnelle réaliste. Médecine de santé et concept de coronavirus covid-19. Facile à recadrer pour toutes les tailles d’impression et de médias sociaux.">
            <a:extLst>
              <a:ext uri="{FF2B5EF4-FFF2-40B4-BE49-F238E27FC236}">
                <a16:creationId xmlns:a16="http://schemas.microsoft.com/office/drawing/2014/main" id="{CE509C77-B65C-4587-77B3-21478022C27B}"/>
              </a:ext>
            </a:extLst>
          </p:cNvPr>
          <p:cNvPicPr>
            <a:picLocks noGrp="1" noChangeAspect="1"/>
          </p:cNvPicPr>
          <p:nvPr>
            <p:ph sz="half" idx="1"/>
          </p:nvPr>
        </p:nvPicPr>
        <p:blipFill>
          <a:blip r:embed="rId3"/>
          <a:srcRect/>
          <a:stretch>
            <a:fillRect/>
          </a:stretch>
        </p:blipFill>
        <p:spPr>
          <a:xfrm>
            <a:off x="20" y="324863"/>
            <a:ext cx="12191980" cy="6857990"/>
          </a:xfrm>
          <a:prstGeom prst="rect">
            <a:avLst/>
          </a:prstGeom>
        </p:spPr>
      </p:pic>
      <p:sp useBgFill="1">
        <p:nvSpPr>
          <p:cNvPr id="23" name="Rectangle 22">
            <a:extLst>
              <a:ext uri="{FF2B5EF4-FFF2-40B4-BE49-F238E27FC236}">
                <a16:creationId xmlns:a16="http://schemas.microsoft.com/office/drawing/2014/main" id="{EAA5F1BF-F733-47EA-A79A-01F3AD5A7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0600" y="1071435"/>
            <a:ext cx="10208830" cy="47197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E0F6CE3-CB27-3798-1847-0F2040534942}"/>
              </a:ext>
            </a:extLst>
          </p:cNvPr>
          <p:cNvSpPr>
            <a:spLocks noGrp="1"/>
          </p:cNvSpPr>
          <p:nvPr>
            <p:ph type="title"/>
          </p:nvPr>
        </p:nvSpPr>
        <p:spPr>
          <a:xfrm>
            <a:off x="1275347" y="1584797"/>
            <a:ext cx="3592217" cy="3584187"/>
          </a:xfrm>
        </p:spPr>
        <p:txBody>
          <a:bodyPr vert="horz" lIns="91440" tIns="45720" rIns="91440" bIns="45720" rtlCol="0" anchor="t">
            <a:normAutofit/>
          </a:bodyPr>
          <a:lstStyle/>
          <a:p>
            <a:pPr algn="ctr"/>
            <a:r>
              <a:rPr lang="en-US" sz="3600" dirty="0" err="1"/>
              <a:t>Quels</a:t>
            </a:r>
            <a:r>
              <a:rPr lang="en-US" sz="3600" dirty="0"/>
              <a:t> </a:t>
            </a:r>
            <a:r>
              <a:rPr lang="en-US" sz="3600" dirty="0" err="1"/>
              <a:t>sont</a:t>
            </a:r>
            <a:r>
              <a:rPr lang="en-US" sz="3600" dirty="0"/>
              <a:t> les </a:t>
            </a:r>
            <a:r>
              <a:rPr lang="en-US" sz="3600" dirty="0" err="1"/>
              <a:t>avantages</a:t>
            </a:r>
            <a:r>
              <a:rPr lang="en-US" sz="3600" dirty="0"/>
              <a:t> et les </a:t>
            </a:r>
            <a:r>
              <a:rPr lang="en-US" sz="3600" dirty="0" err="1"/>
              <a:t>inconvénients</a:t>
            </a:r>
            <a:r>
              <a:rPr lang="en-US" sz="3600" dirty="0"/>
              <a:t> ?</a:t>
            </a:r>
          </a:p>
        </p:txBody>
      </p:sp>
      <p:sp>
        <p:nvSpPr>
          <p:cNvPr id="4" name="Espace réservé du contenu 3">
            <a:extLst>
              <a:ext uri="{FF2B5EF4-FFF2-40B4-BE49-F238E27FC236}">
                <a16:creationId xmlns:a16="http://schemas.microsoft.com/office/drawing/2014/main" id="{042B0DA7-BF59-02A6-C2F7-598C838A388B}"/>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867564" y="1584797"/>
            <a:ext cx="6153362" cy="3685023"/>
          </a:xfrm>
        </p:spPr>
        <p:txBody>
          <a:bodyPr>
            <a:normAutofit fontScale="32500" lnSpcReduction="20000"/>
          </a:bodyPr>
          <a:lstStyle/>
          <a:p>
            <a:pPr marL="0" indent="0" algn="just">
              <a:lnSpc>
                <a:spcPct val="110000"/>
              </a:lnSpc>
              <a:spcBef>
                <a:spcPts val="2500"/>
              </a:spcBef>
              <a:buNone/>
            </a:pPr>
            <a:r>
              <a:rPr lang="fr-FR" sz="4400" b="1" dirty="0"/>
              <a:t>1/AVANTAGES : </a:t>
            </a:r>
          </a:p>
          <a:p>
            <a:pPr marL="0" indent="0" algn="just">
              <a:lnSpc>
                <a:spcPct val="110000"/>
              </a:lnSpc>
              <a:spcBef>
                <a:spcPts val="2500"/>
              </a:spcBef>
              <a:buNone/>
            </a:pPr>
            <a:r>
              <a:rPr lang="fr-FR" sz="4400" b="1" dirty="0"/>
              <a:t>-d’une part, il reste confidentiel</a:t>
            </a:r>
            <a:r>
              <a:rPr lang="fr-FR" sz="4400" dirty="0"/>
              <a:t>, ce qui ne sera pas toujours le cas de la conciliation, </a:t>
            </a:r>
          </a:p>
          <a:p>
            <a:pPr marL="0" indent="0" algn="just">
              <a:lnSpc>
                <a:spcPct val="110000"/>
              </a:lnSpc>
              <a:spcBef>
                <a:spcPts val="2500"/>
              </a:spcBef>
              <a:buNone/>
            </a:pPr>
            <a:r>
              <a:rPr lang="fr-FR" sz="4400" b="1" dirty="0"/>
              <a:t>d’autre part, il n’est enfermé dans aucun délai légal, ce qui permet au mandataire d’intervenir tout le temps nécessaire aux négociations.</a:t>
            </a:r>
            <a:r>
              <a:rPr lang="fr-FR" sz="4400" dirty="0"/>
              <a:t> </a:t>
            </a:r>
          </a:p>
          <a:p>
            <a:pPr marL="0" indent="0" algn="just">
              <a:buNone/>
            </a:pPr>
            <a:endParaRPr lang="fr-FR" sz="4400" b="1" dirty="0"/>
          </a:p>
          <a:p>
            <a:pPr marL="0" indent="0" algn="just">
              <a:buNone/>
            </a:pPr>
            <a:r>
              <a:rPr lang="fr-FR" sz="4400" b="1" dirty="0"/>
              <a:t>2/ INCONVENIENTS: L’attractivité du mandat </a:t>
            </a:r>
            <a:r>
              <a:rPr lang="fr-FR" sz="4400" b="1" i="1" dirty="0"/>
              <a:t>ad hoc</a:t>
            </a:r>
            <a:r>
              <a:rPr lang="fr-FR" sz="4400" b="1" dirty="0"/>
              <a:t>, en raison de sa souplesse, est limitée par la </a:t>
            </a:r>
            <a:r>
              <a:rPr lang="fr-FR" sz="4400" b="1" u="sng" dirty="0"/>
              <a:t>faiblesse de ses effets</a:t>
            </a:r>
            <a:r>
              <a:rPr lang="fr-FR" sz="4400" dirty="0"/>
              <a:t>.  </a:t>
            </a:r>
          </a:p>
          <a:p>
            <a:pPr marL="0" indent="0" algn="just">
              <a:buNone/>
            </a:pPr>
            <a:r>
              <a:rPr lang="fr-FR" sz="4400" dirty="0"/>
              <a:t>L’accord qui serait conclu par ce cadre n’est en effet qu’un </a:t>
            </a:r>
            <a:r>
              <a:rPr lang="fr-FR" sz="4400" b="1" dirty="0"/>
              <a:t>contrat ordinaire</a:t>
            </a:r>
            <a:r>
              <a:rPr lang="fr-FR" sz="4400" dirty="0"/>
              <a:t> </a:t>
            </a:r>
            <a:r>
              <a:rPr lang="fr-FR" sz="4400" b="1" dirty="0"/>
              <a:t>alors que l’accord de conciliation est plus puissant et plus sécurisé</a:t>
            </a:r>
            <a:r>
              <a:rPr lang="fr-FR" sz="4400" dirty="0"/>
              <a:t>. C’est pourquoi la pratique consistant à coupler les deux mécanismes est plus efficace. </a:t>
            </a:r>
          </a:p>
        </p:txBody>
      </p:sp>
      <p:cxnSp>
        <p:nvCxnSpPr>
          <p:cNvPr id="25" name="Straight Connector 24">
            <a:extLst>
              <a:ext uri="{FF2B5EF4-FFF2-40B4-BE49-F238E27FC236}">
                <a16:creationId xmlns:a16="http://schemas.microsoft.com/office/drawing/2014/main" id="{652938D1-813E-4650-AAB9-E09257454F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83456" y="5765296"/>
            <a:ext cx="10215974"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280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FD339-6ED3-1B93-432B-66C5C86915A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BA42EB6-7904-6809-5D82-862630484CD5}"/>
              </a:ext>
            </a:extLst>
          </p:cNvPr>
          <p:cNvSpPr>
            <a:spLocks noGrp="1"/>
          </p:cNvSpPr>
          <p:nvPr>
            <p:ph type="ctrTitle"/>
          </p:nvPr>
        </p:nvSpPr>
        <p:spPr>
          <a:xfrm>
            <a:off x="2580442" y="4474103"/>
            <a:ext cx="7031117" cy="933905"/>
          </a:xfrm>
        </p:spPr>
        <p:txBody>
          <a:bodyPr anchor="b">
            <a:normAutofit/>
          </a:bodyPr>
          <a:lstStyle/>
          <a:p>
            <a:pPr algn="ctr"/>
            <a:r>
              <a:rPr lang="fr-FR" sz="4400" dirty="0"/>
              <a:t>La conciliation</a:t>
            </a:r>
          </a:p>
        </p:txBody>
      </p:sp>
      <p:pic>
        <p:nvPicPr>
          <p:cNvPr id="15" name="Graphic 14" descr="Marteau d'officiel">
            <a:extLst>
              <a:ext uri="{FF2B5EF4-FFF2-40B4-BE49-F238E27FC236}">
                <a16:creationId xmlns:a16="http://schemas.microsoft.com/office/drawing/2014/main" id="{BE44EF9C-09A7-2412-C73D-F0732E6109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6210" y="409300"/>
            <a:ext cx="3899580" cy="3899580"/>
          </a:xfrm>
          <a:prstGeom prst="rect">
            <a:avLst/>
          </a:prstGeom>
        </p:spPr>
      </p:pic>
    </p:spTree>
    <p:extLst>
      <p:ext uri="{BB962C8B-B14F-4D97-AF65-F5344CB8AC3E}">
        <p14:creationId xmlns:p14="http://schemas.microsoft.com/office/powerpoint/2010/main" val="1347631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89BBA96D-760C-44C0-B94F-3FDC8357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Balance balance avec horloge et monnaie en papier">
            <a:extLst>
              <a:ext uri="{FF2B5EF4-FFF2-40B4-BE49-F238E27FC236}">
                <a16:creationId xmlns:a16="http://schemas.microsoft.com/office/drawing/2014/main" id="{B9ACC3D5-DA3B-47B1-B75B-6B460D8DC4CA}"/>
              </a:ext>
            </a:extLst>
          </p:cNvPr>
          <p:cNvPicPr>
            <a:picLocks noGrp="1" noChangeAspect="1"/>
          </p:cNvPicPr>
          <p:nvPr>
            <p:ph sz="half" idx="1"/>
          </p:nvPr>
        </p:nvPicPr>
        <p:blipFill>
          <a:blip r:embed="rId3"/>
          <a:srcRect t="7864" b="7866"/>
          <a:stretch>
            <a:fillRect/>
          </a:stretch>
        </p:blipFill>
        <p:spPr>
          <a:xfrm>
            <a:off x="20" y="336895"/>
            <a:ext cx="12191980" cy="6857990"/>
          </a:xfrm>
          <a:prstGeom prst="rect">
            <a:avLst/>
          </a:prstGeom>
        </p:spPr>
      </p:pic>
      <p:sp useBgFill="1">
        <p:nvSpPr>
          <p:cNvPr id="23" name="Rectangle 22">
            <a:extLst>
              <a:ext uri="{FF2B5EF4-FFF2-40B4-BE49-F238E27FC236}">
                <a16:creationId xmlns:a16="http://schemas.microsoft.com/office/drawing/2014/main" id="{EAA5F1BF-F733-47EA-A79A-01F3AD5A7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0600" y="1071435"/>
            <a:ext cx="10208830" cy="47197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00D32CA-3845-9E27-8757-6E4F96A424EE}"/>
              </a:ext>
            </a:extLst>
          </p:cNvPr>
          <p:cNvSpPr>
            <a:spLocks noGrp="1"/>
          </p:cNvSpPr>
          <p:nvPr>
            <p:ph type="title"/>
          </p:nvPr>
        </p:nvSpPr>
        <p:spPr>
          <a:xfrm>
            <a:off x="1561863" y="1584797"/>
            <a:ext cx="3305701" cy="3584187"/>
          </a:xfrm>
        </p:spPr>
        <p:txBody>
          <a:bodyPr vert="horz" lIns="91440" tIns="45720" rIns="91440" bIns="45720" rtlCol="0" anchor="t">
            <a:normAutofit/>
          </a:bodyPr>
          <a:lstStyle/>
          <a:p>
            <a:r>
              <a:rPr lang="en-US" sz="3600" dirty="0"/>
              <a:t>La </a:t>
            </a:r>
            <a:r>
              <a:rPr lang="en-US" sz="3600" dirty="0" err="1"/>
              <a:t>procédure</a:t>
            </a:r>
            <a:r>
              <a:rPr lang="en-US" sz="3600" dirty="0"/>
              <a:t> de conciliation</a:t>
            </a:r>
            <a:br>
              <a:rPr lang="en-US" sz="3600" dirty="0"/>
            </a:br>
            <a:br>
              <a:rPr lang="en-US" sz="3600" dirty="0"/>
            </a:br>
            <a:endParaRPr lang="en-US" sz="3600" dirty="0"/>
          </a:p>
        </p:txBody>
      </p:sp>
      <p:sp>
        <p:nvSpPr>
          <p:cNvPr id="4" name="Espace réservé du contenu 3">
            <a:extLst>
              <a:ext uri="{FF2B5EF4-FFF2-40B4-BE49-F238E27FC236}">
                <a16:creationId xmlns:a16="http://schemas.microsoft.com/office/drawing/2014/main" id="{FF797147-821A-D8DA-DF47-BE6D137A8F4A}"/>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337314" y="1641371"/>
            <a:ext cx="5214006" cy="3532869"/>
          </a:xfrm>
        </p:spPr>
        <p:txBody>
          <a:bodyPr>
            <a:normAutofit/>
          </a:bodyPr>
          <a:lstStyle/>
          <a:p>
            <a:pPr marL="0" indent="0">
              <a:lnSpc>
                <a:spcPct val="110000"/>
              </a:lnSpc>
              <a:spcBef>
                <a:spcPts val="2500"/>
              </a:spcBef>
              <a:buNone/>
            </a:pPr>
            <a:endParaRPr lang="fr-FR" sz="1100" b="1" dirty="0"/>
          </a:p>
          <a:p>
            <a:pPr marL="0" indent="0" algn="just">
              <a:lnSpc>
                <a:spcPct val="110000"/>
              </a:lnSpc>
              <a:spcBef>
                <a:spcPts val="2500"/>
              </a:spcBef>
              <a:buNone/>
            </a:pPr>
            <a:r>
              <a:rPr lang="fr-FR" sz="1300" b="1" dirty="0"/>
              <a:t>La procédure de conciliation est une mesure préventive, et n’est pas en tant que telle une procédure collective. </a:t>
            </a:r>
          </a:p>
          <a:p>
            <a:pPr marL="0" indent="0" algn="just">
              <a:lnSpc>
                <a:spcPct val="110000"/>
              </a:lnSpc>
              <a:spcBef>
                <a:spcPts val="2500"/>
              </a:spcBef>
              <a:buNone/>
            </a:pPr>
            <a:r>
              <a:rPr lang="fr-FR" sz="1300" b="1" dirty="0"/>
              <a:t>Il s’agit en effet d’une procédure amiable, en ce sens qu’aucune partie ne peut être contrainte par le juge de participer à la négociation, ou d’accepter telle mesure prévue par l’accord. </a:t>
            </a:r>
          </a:p>
          <a:p>
            <a:pPr marL="0" indent="0" algn="just">
              <a:lnSpc>
                <a:spcPct val="110000"/>
              </a:lnSpc>
              <a:spcBef>
                <a:spcPts val="2500"/>
              </a:spcBef>
              <a:buNone/>
            </a:pPr>
            <a:r>
              <a:rPr lang="fr-FR" sz="1300" b="1" dirty="0"/>
              <a:t>Il s’agit d’un règlement amiable des difficultés qui sera formalisé dans l’accord de conciliation.  </a:t>
            </a:r>
          </a:p>
          <a:p>
            <a:pPr marL="0" indent="0" algn="just">
              <a:lnSpc>
                <a:spcPct val="110000"/>
              </a:lnSpc>
              <a:spcBef>
                <a:spcPts val="2500"/>
              </a:spcBef>
              <a:buNone/>
            </a:pPr>
            <a:endParaRPr lang="fr-FR" sz="1100" b="1" dirty="0"/>
          </a:p>
          <a:p>
            <a:pPr marL="0" indent="0">
              <a:lnSpc>
                <a:spcPct val="110000"/>
              </a:lnSpc>
              <a:spcBef>
                <a:spcPts val="2500"/>
              </a:spcBef>
              <a:buNone/>
            </a:pPr>
            <a:endParaRPr lang="fr-FR" sz="1100" b="1" dirty="0"/>
          </a:p>
        </p:txBody>
      </p:sp>
      <p:cxnSp>
        <p:nvCxnSpPr>
          <p:cNvPr id="25" name="Straight Connector 24">
            <a:extLst>
              <a:ext uri="{FF2B5EF4-FFF2-40B4-BE49-F238E27FC236}">
                <a16:creationId xmlns:a16="http://schemas.microsoft.com/office/drawing/2014/main" id="{652938D1-813E-4650-AAB9-E09257454F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83456" y="5765296"/>
            <a:ext cx="10215974"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551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C6339FE-F488-20D6-750D-A7F9D74DF2A8}"/>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dirty="0"/>
              <a:t>Quand y </a:t>
            </a:r>
            <a:r>
              <a:rPr lang="en-US" sz="3400" dirty="0" err="1"/>
              <a:t>recourir</a:t>
            </a:r>
            <a:r>
              <a:rPr lang="en-US" sz="3400" dirty="0"/>
              <a:t>?</a:t>
            </a:r>
          </a:p>
        </p:txBody>
      </p:sp>
      <p:sp>
        <p:nvSpPr>
          <p:cNvPr id="4" name="Espace réservé du contenu 3">
            <a:extLst>
              <a:ext uri="{FF2B5EF4-FFF2-40B4-BE49-F238E27FC236}">
                <a16:creationId xmlns:a16="http://schemas.microsoft.com/office/drawing/2014/main" id="{ADB7DCB5-77A4-44E1-307B-BBB0D9677DE8}"/>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fontScale="85000" lnSpcReduction="10000"/>
          </a:bodyPr>
          <a:lstStyle/>
          <a:p>
            <a:pPr marL="0" indent="0" algn="just">
              <a:buNone/>
            </a:pPr>
            <a:r>
              <a:rPr lang="fr-FR" dirty="0"/>
              <a:t>Aux </a:t>
            </a:r>
            <a:r>
              <a:rPr lang="fr-FR" b="1" dirty="0"/>
              <a:t>termes de l’article L. 611-4 </a:t>
            </a:r>
            <a:r>
              <a:rPr lang="fr-FR" dirty="0"/>
              <a:t>du Code de commerce, la procédure de conciliation est ouverte aux personnes « </a:t>
            </a:r>
            <a:r>
              <a:rPr lang="fr-FR" i="1" dirty="0"/>
              <a:t>qui éprouvent une difficulté juridique, économique ou financière, avérée ou prévisible, et ne se trouvent pas en cessation des paiements depuis plus de 45 jours</a:t>
            </a:r>
            <a:r>
              <a:rPr lang="fr-FR" dirty="0"/>
              <a:t> ». </a:t>
            </a:r>
          </a:p>
          <a:p>
            <a:pPr marL="0" indent="0" algn="just">
              <a:buNone/>
            </a:pPr>
            <a:endParaRPr lang="fr-FR" b="1" dirty="0"/>
          </a:p>
          <a:p>
            <a:pPr marL="0" indent="0" algn="just">
              <a:buNone/>
            </a:pPr>
            <a:r>
              <a:rPr lang="fr-FR" b="1" dirty="0"/>
              <a:t>Ce texte pose donc comme principe que la conciliation est ouverte </a:t>
            </a:r>
            <a:r>
              <a:rPr lang="fr-FR" b="1" i="1" dirty="0"/>
              <a:t>non seulement</a:t>
            </a:r>
            <a:r>
              <a:rPr lang="fr-FR" b="1" dirty="0"/>
              <a:t> à tout débiteur en difficulté qui n’est pas en cessation des paiements, </a:t>
            </a:r>
            <a:r>
              <a:rPr lang="fr-FR" b="1" i="1" dirty="0"/>
              <a:t>mais également</a:t>
            </a:r>
            <a:r>
              <a:rPr lang="fr-FR" b="1" dirty="0"/>
              <a:t> au débiteur qui est en cessation des paiements depuis moins de 45 jours</a:t>
            </a:r>
            <a:r>
              <a:rPr lang="fr-FR" dirty="0"/>
              <a:t>. </a:t>
            </a:r>
          </a:p>
          <a:p>
            <a:pPr marL="0" indent="0" algn="just">
              <a:buNone/>
            </a:pPr>
            <a:endParaRPr lang="fr-FR" dirty="0"/>
          </a:p>
          <a:p>
            <a:pPr marL="0" indent="0" algn="just">
              <a:buNone/>
            </a:pPr>
            <a:r>
              <a:rPr lang="fr-FR" dirty="0"/>
              <a:t>Il s’agit là d’un </a:t>
            </a:r>
            <a:r>
              <a:rPr lang="fr-FR" b="1" dirty="0"/>
              <a:t>levier majeur</a:t>
            </a:r>
            <a:r>
              <a:rPr lang="fr-FR" dirty="0"/>
              <a:t>. </a:t>
            </a:r>
          </a:p>
          <a:p>
            <a:pPr marL="0" indent="0">
              <a:spcBef>
                <a:spcPts val="2500"/>
              </a:spcBef>
              <a:buNone/>
            </a:pPr>
            <a:endParaRPr lang="fr-FR" sz="1400" dirty="0"/>
          </a:p>
        </p:txBody>
      </p:sp>
      <p:pic>
        <p:nvPicPr>
          <p:cNvPr id="5" name="Espace réservé du contenu 4" descr="Personnes en entretien d’embauche">
            <a:extLst>
              <a:ext uri="{FF2B5EF4-FFF2-40B4-BE49-F238E27FC236}">
                <a16:creationId xmlns:a16="http://schemas.microsoft.com/office/drawing/2014/main" id="{51911CDD-5B9D-4841-9220-25720451EF8B}"/>
              </a:ext>
            </a:extLst>
          </p:cNvPr>
          <p:cNvPicPr>
            <a:picLocks noGrp="1" noChangeAspect="1"/>
          </p:cNvPicPr>
          <p:nvPr>
            <p:ph sz="half" idx="1"/>
          </p:nvPr>
        </p:nvPicPr>
        <p:blipFill>
          <a:blip r:embed="rId3"/>
          <a:srcRect l="34792" r="10201"/>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074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C6339FE-F488-20D6-750D-A7F9D74DF2A8}"/>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dirty="0" err="1"/>
              <a:t>Forme</a:t>
            </a:r>
            <a:r>
              <a:rPr lang="en-US" sz="3400" dirty="0"/>
              <a:t> de la </a:t>
            </a:r>
            <a:r>
              <a:rPr lang="en-US" sz="3400" dirty="0" err="1"/>
              <a:t>demande</a:t>
            </a:r>
            <a:endParaRPr lang="en-US" sz="3400" dirty="0"/>
          </a:p>
        </p:txBody>
      </p:sp>
      <p:sp>
        <p:nvSpPr>
          <p:cNvPr id="4" name="Espace réservé du contenu 3">
            <a:extLst>
              <a:ext uri="{FF2B5EF4-FFF2-40B4-BE49-F238E27FC236}">
                <a16:creationId xmlns:a16="http://schemas.microsoft.com/office/drawing/2014/main" id="{ADB7DCB5-77A4-44E1-307B-BBB0D9677DE8}"/>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40080" y="2176036"/>
            <a:ext cx="6291472" cy="4123944"/>
          </a:xfrm>
        </p:spPr>
        <p:txBody>
          <a:bodyPr>
            <a:normAutofit fontScale="92500" lnSpcReduction="10000"/>
          </a:bodyPr>
          <a:lstStyle/>
          <a:p>
            <a:pPr marL="0" indent="0" algn="just">
              <a:spcBef>
                <a:spcPts val="2500"/>
              </a:spcBef>
              <a:buNone/>
            </a:pPr>
            <a:r>
              <a:rPr lang="fr-FR" b="1" dirty="0"/>
              <a:t>L</a:t>
            </a:r>
            <a:r>
              <a:rPr lang="fr-FR" dirty="0"/>
              <a:t>’article L. 611-6 prévoit que le débiteur doit déposer une </a:t>
            </a:r>
            <a:r>
              <a:rPr lang="fr-FR" b="1" dirty="0"/>
              <a:t>requête auprès du PDT du tribunal </a:t>
            </a:r>
            <a:r>
              <a:rPr lang="fr-FR" dirty="0"/>
              <a:t>en « </a:t>
            </a:r>
            <a:r>
              <a:rPr lang="fr-FR" i="1" dirty="0"/>
              <a:t>exposant sa situation économique, sociale et financière, ses besoins de financement ainsi que, le cas échéant, les moyens d'y faire face</a:t>
            </a:r>
            <a:r>
              <a:rPr lang="fr-FR" dirty="0"/>
              <a:t> ». </a:t>
            </a:r>
          </a:p>
          <a:p>
            <a:pPr marL="0" indent="0" algn="just">
              <a:spcBef>
                <a:spcPts val="2500"/>
              </a:spcBef>
              <a:buNone/>
            </a:pPr>
            <a:r>
              <a:rPr lang="fr-FR" dirty="0"/>
              <a:t>Le débiteur doit donc décrire la situation de son entreprise, afin de faire apparaître ses difficultés, et il est incité à proposer, dans sa demande initiale des solutions pour y remédier. Le débiteur est également autorisé à proposer le nom d’un conciliateur, même si le PDT du tribunal n’est pas lié par cette proposition. </a:t>
            </a:r>
          </a:p>
          <a:p>
            <a:pPr marL="0" indent="0">
              <a:spcBef>
                <a:spcPts val="2500"/>
              </a:spcBef>
              <a:buNone/>
            </a:pPr>
            <a:endParaRPr lang="fr-FR" sz="1400" dirty="0"/>
          </a:p>
        </p:txBody>
      </p:sp>
      <p:pic>
        <p:nvPicPr>
          <p:cNvPr id="5" name="Espace réservé du contenu 4" descr="Personnes en entretien d’embauche">
            <a:extLst>
              <a:ext uri="{FF2B5EF4-FFF2-40B4-BE49-F238E27FC236}">
                <a16:creationId xmlns:a16="http://schemas.microsoft.com/office/drawing/2014/main" id="{51911CDD-5B9D-4841-9220-25720451EF8B}"/>
              </a:ext>
            </a:extLst>
          </p:cNvPr>
          <p:cNvPicPr>
            <a:picLocks noGrp="1" noChangeAspect="1"/>
          </p:cNvPicPr>
          <p:nvPr>
            <p:ph sz="half" idx="1"/>
          </p:nvPr>
        </p:nvPicPr>
        <p:blipFill>
          <a:blip r:embed="rId3"/>
          <a:srcRect l="34792" r="10201"/>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400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C1F0AF1-67B7-8302-0975-68E8BD6E671A}"/>
              </a:ext>
            </a:extLst>
          </p:cNvPr>
          <p:cNvSpPr>
            <a:spLocks noGrp="1"/>
          </p:cNvSpPr>
          <p:nvPr>
            <p:ph type="title"/>
          </p:nvPr>
        </p:nvSpPr>
        <p:spPr>
          <a:xfrm>
            <a:off x="640080" y="1371600"/>
            <a:ext cx="5852160" cy="1097280"/>
          </a:xfrm>
        </p:spPr>
        <p:txBody>
          <a:bodyPr vert="horz" lIns="91440" tIns="45720" rIns="91440" bIns="45720" rtlCol="0" anchor="t">
            <a:normAutofit/>
          </a:bodyPr>
          <a:lstStyle/>
          <a:p>
            <a:pPr>
              <a:lnSpc>
                <a:spcPct val="90000"/>
              </a:lnSpc>
            </a:pPr>
            <a:r>
              <a:rPr lang="en-US" sz="3400" dirty="0"/>
              <a:t>Quel </a:t>
            </a:r>
            <a:r>
              <a:rPr lang="en-US" sz="3400" dirty="0" err="1"/>
              <a:t>est</a:t>
            </a:r>
            <a:r>
              <a:rPr lang="en-US" sz="3400" dirty="0"/>
              <a:t> </a:t>
            </a:r>
            <a:r>
              <a:rPr lang="en-US" sz="3400" dirty="0" err="1"/>
              <a:t>l’intérêt</a:t>
            </a:r>
            <a:r>
              <a:rPr lang="en-US" sz="3400" dirty="0"/>
              <a:t> de la conciliation? </a:t>
            </a:r>
          </a:p>
        </p:txBody>
      </p:sp>
      <p:cxnSp>
        <p:nvCxnSpPr>
          <p:cNvPr id="27" name="Straight Connector 22">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4D2A1A48-A8CA-0E3B-7B1C-94CCF7412250}"/>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704569" y="2556778"/>
            <a:ext cx="5852160" cy="3664685"/>
          </a:xfrm>
        </p:spPr>
        <p:txBody>
          <a:bodyPr>
            <a:normAutofit fontScale="92500" lnSpcReduction="10000"/>
          </a:bodyPr>
          <a:lstStyle/>
          <a:p>
            <a:pPr marL="0" indent="0" algn="just">
              <a:lnSpc>
                <a:spcPct val="110000"/>
              </a:lnSpc>
              <a:spcBef>
                <a:spcPts val="2500"/>
              </a:spcBef>
              <a:buNone/>
            </a:pPr>
            <a:r>
              <a:rPr lang="fr-FR" sz="1400" b="1" dirty="0"/>
              <a:t>L’intérêt de la conciliation, c’est qu’il ne s’agit pas d’une procédure collective, avec les contraintes inhérentes à celle-ci :</a:t>
            </a:r>
          </a:p>
          <a:p>
            <a:pPr marL="0" indent="0" algn="just">
              <a:lnSpc>
                <a:spcPct val="110000"/>
              </a:lnSpc>
              <a:spcBef>
                <a:spcPts val="2500"/>
              </a:spcBef>
              <a:buNone/>
            </a:pPr>
            <a:r>
              <a:rPr lang="fr-FR" sz="1400" b="1" dirty="0"/>
              <a:t>	-le débiteur n’est pas dessaisi de son pouvoir de gestion de l’entreprise ; </a:t>
            </a:r>
          </a:p>
          <a:p>
            <a:pPr marL="0" indent="0" algn="just">
              <a:lnSpc>
                <a:spcPct val="110000"/>
              </a:lnSpc>
              <a:spcBef>
                <a:spcPts val="2500"/>
              </a:spcBef>
              <a:buNone/>
            </a:pPr>
            <a:r>
              <a:rPr lang="fr-FR" sz="1400" b="1" dirty="0"/>
              <a:t>	-les créanciers ne sont pas soumis à une discipline collective qui va les obliger à ne pas poursuivre le débiteur pour obtenir paiement, ou à déclarer leurs créances pour espérer être payés. </a:t>
            </a:r>
          </a:p>
          <a:p>
            <a:pPr marL="0" indent="0" algn="just">
              <a:lnSpc>
                <a:spcPct val="110000"/>
              </a:lnSpc>
              <a:spcBef>
                <a:spcPts val="2500"/>
              </a:spcBef>
              <a:buNone/>
            </a:pPr>
            <a:endParaRPr lang="fr-FR" sz="1400" b="1" dirty="0"/>
          </a:p>
          <a:p>
            <a:pPr marL="0" indent="0" algn="just">
              <a:lnSpc>
                <a:spcPct val="110000"/>
              </a:lnSpc>
              <a:spcBef>
                <a:spcPts val="2500"/>
              </a:spcBef>
              <a:buNone/>
            </a:pPr>
            <a:r>
              <a:rPr lang="fr-FR" sz="1400" b="1" dirty="0"/>
              <a:t>Cette procédure doit seulement favoriser le dialogue entre le débiteur et ses principaux créanciers, pour que, à l’amiable, un accord soit trouvé et permette à l’entreprise de redémarrer. </a:t>
            </a:r>
          </a:p>
          <a:p>
            <a:pPr marL="0" indent="0">
              <a:lnSpc>
                <a:spcPct val="110000"/>
              </a:lnSpc>
              <a:spcBef>
                <a:spcPts val="2500"/>
              </a:spcBef>
              <a:buNone/>
            </a:pPr>
            <a:endParaRPr lang="fr-FR" sz="1000" b="1" dirty="0"/>
          </a:p>
        </p:txBody>
      </p:sp>
      <p:pic>
        <p:nvPicPr>
          <p:cNvPr id="5" name="Espace réservé du contenu 4" descr="Des hommes d’affaires applaudissent assis dans une salle de conférence.">
            <a:extLst>
              <a:ext uri="{FF2B5EF4-FFF2-40B4-BE49-F238E27FC236}">
                <a16:creationId xmlns:a16="http://schemas.microsoft.com/office/drawing/2014/main" id="{B685E08C-A4F4-4023-B2BF-E78D9CCD18ED}"/>
              </a:ext>
            </a:extLst>
          </p:cNvPr>
          <p:cNvPicPr>
            <a:picLocks noGrp="1" noChangeAspect="1"/>
          </p:cNvPicPr>
          <p:nvPr>
            <p:ph sz="half" idx="1"/>
          </p:nvPr>
        </p:nvPicPr>
        <p:blipFill>
          <a:blip r:embed="rId3"/>
          <a:srcRect l="31801" r="21028"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1913162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C1F0AF1-67B7-8302-0975-68E8BD6E671A}"/>
              </a:ext>
            </a:extLst>
          </p:cNvPr>
          <p:cNvSpPr>
            <a:spLocks noGrp="1"/>
          </p:cNvSpPr>
          <p:nvPr>
            <p:ph type="title"/>
          </p:nvPr>
        </p:nvSpPr>
        <p:spPr>
          <a:xfrm>
            <a:off x="640080" y="1371600"/>
            <a:ext cx="5852160" cy="1097280"/>
          </a:xfrm>
        </p:spPr>
        <p:txBody>
          <a:bodyPr vert="horz" lIns="91440" tIns="45720" rIns="91440" bIns="45720" rtlCol="0" anchor="t">
            <a:normAutofit/>
          </a:bodyPr>
          <a:lstStyle/>
          <a:p>
            <a:pPr>
              <a:lnSpc>
                <a:spcPct val="90000"/>
              </a:lnSpc>
            </a:pPr>
            <a:r>
              <a:rPr lang="en-US" sz="3400" dirty="0"/>
              <a:t>Comment se </a:t>
            </a:r>
            <a:r>
              <a:rPr lang="en-US" sz="3400" dirty="0" err="1"/>
              <a:t>déroule</a:t>
            </a:r>
            <a:r>
              <a:rPr lang="en-US" sz="3400" dirty="0"/>
              <a:t> la conciliation? </a:t>
            </a:r>
          </a:p>
        </p:txBody>
      </p:sp>
      <p:cxnSp>
        <p:nvCxnSpPr>
          <p:cNvPr id="27" name="Straight Connector 22">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4D2A1A48-A8CA-0E3B-7B1C-94CCF7412250}"/>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704568" y="2556778"/>
            <a:ext cx="6510620" cy="4301222"/>
          </a:xfrm>
        </p:spPr>
        <p:txBody>
          <a:bodyPr>
            <a:normAutofit fontScale="92500" lnSpcReduction="10000"/>
          </a:bodyPr>
          <a:lstStyle/>
          <a:p>
            <a:pPr marL="0" indent="0" algn="just">
              <a:lnSpc>
                <a:spcPct val="110000"/>
              </a:lnSpc>
              <a:spcBef>
                <a:spcPts val="2500"/>
              </a:spcBef>
              <a:buNone/>
            </a:pPr>
            <a:r>
              <a:rPr lang="fr-FR" sz="1000" b="1" dirty="0"/>
              <a:t>-</a:t>
            </a:r>
            <a:r>
              <a:rPr lang="fr-FR" sz="1800" b="1" dirty="0"/>
              <a:t>Négociation par le conciliateur avec les principaux créanciers (privés et publics)</a:t>
            </a:r>
          </a:p>
          <a:p>
            <a:pPr marL="0" indent="0" algn="just">
              <a:lnSpc>
                <a:spcPct val="110000"/>
              </a:lnSpc>
              <a:spcBef>
                <a:spcPts val="2500"/>
              </a:spcBef>
              <a:buNone/>
            </a:pPr>
            <a:r>
              <a:rPr lang="fr-FR" sz="1800" b="1" dirty="0"/>
              <a:t>-Si conclusion d’un accord : remises de dette, délais de paiements ou nouveaux crédits…</a:t>
            </a:r>
          </a:p>
          <a:p>
            <a:pPr marL="0" indent="0" algn="just">
              <a:lnSpc>
                <a:spcPct val="110000"/>
              </a:lnSpc>
              <a:spcBef>
                <a:spcPts val="2500"/>
              </a:spcBef>
              <a:buNone/>
            </a:pPr>
            <a:r>
              <a:rPr lang="fr-FR" sz="1800" b="1" dirty="0"/>
              <a:t>IMPORTANT: </a:t>
            </a:r>
          </a:p>
          <a:p>
            <a:pPr marL="0" indent="0" algn="just">
              <a:lnSpc>
                <a:spcPct val="110000"/>
              </a:lnSpc>
              <a:spcBef>
                <a:spcPts val="2500"/>
              </a:spcBef>
              <a:buNone/>
            </a:pPr>
            <a:r>
              <a:rPr lang="fr-FR" sz="1800" b="1" dirty="0"/>
              <a:t>-Le tribunal peut imposer des délais mais pas des remises de dettes.</a:t>
            </a:r>
          </a:p>
          <a:p>
            <a:pPr marL="0" indent="0" algn="just">
              <a:lnSpc>
                <a:spcPct val="110000"/>
              </a:lnSpc>
              <a:spcBef>
                <a:spcPts val="2500"/>
              </a:spcBef>
              <a:buNone/>
            </a:pPr>
            <a:r>
              <a:rPr lang="fr-FR" sz="1800" b="1" dirty="0"/>
              <a:t>-Les mesures prises dans l’accord profitent aux garants.</a:t>
            </a:r>
          </a:p>
          <a:p>
            <a:pPr marL="0" indent="0" algn="just">
              <a:lnSpc>
                <a:spcPct val="110000"/>
              </a:lnSpc>
              <a:spcBef>
                <a:spcPts val="2500"/>
              </a:spcBef>
              <a:buNone/>
            </a:pPr>
            <a:r>
              <a:rPr lang="fr-FR" sz="1800" b="1" dirty="0"/>
              <a:t>- Pour le privilège de new money: l’accord doit être homologué (et donc perte de la confidentialité)</a:t>
            </a:r>
          </a:p>
          <a:p>
            <a:pPr marL="0" indent="0" algn="just">
              <a:lnSpc>
                <a:spcPct val="110000"/>
              </a:lnSpc>
              <a:spcBef>
                <a:spcPts val="2500"/>
              </a:spcBef>
              <a:buNone/>
            </a:pPr>
            <a:endParaRPr lang="fr-FR" sz="1800" b="1" dirty="0"/>
          </a:p>
        </p:txBody>
      </p:sp>
      <p:pic>
        <p:nvPicPr>
          <p:cNvPr id="5" name="Espace réservé du contenu 4" descr="Des hommes d’affaires applaudissent assis dans une salle de conférence.">
            <a:extLst>
              <a:ext uri="{FF2B5EF4-FFF2-40B4-BE49-F238E27FC236}">
                <a16:creationId xmlns:a16="http://schemas.microsoft.com/office/drawing/2014/main" id="{B685E08C-A4F4-4023-B2BF-E78D9CCD18ED}"/>
              </a:ext>
            </a:extLst>
          </p:cNvPr>
          <p:cNvPicPr>
            <a:picLocks noGrp="1" noChangeAspect="1"/>
          </p:cNvPicPr>
          <p:nvPr>
            <p:ph sz="half" idx="1"/>
          </p:nvPr>
        </p:nvPicPr>
        <p:blipFill>
          <a:blip r:embed="rId3"/>
          <a:srcRect l="31801" r="21028"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2016868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9DCFE5-C1E9-6791-0F90-5EB591499C36}"/>
              </a:ext>
            </a:extLst>
          </p:cNvPr>
          <p:cNvSpPr>
            <a:spLocks noGrp="1"/>
          </p:cNvSpPr>
          <p:nvPr>
            <p:ph type="title"/>
          </p:nvPr>
        </p:nvSpPr>
        <p:spPr/>
        <p:txBody>
          <a:bodyPr>
            <a:normAutofit fontScale="90000"/>
          </a:bodyPr>
          <a:lstStyle/>
          <a:p>
            <a:r>
              <a:rPr lang="fr-FR" dirty="0"/>
              <a:t>La confidentialité est-elle systématique pour la conciliation ?</a:t>
            </a:r>
            <a:br>
              <a:rPr lang="fr-FR" dirty="0"/>
            </a:br>
            <a:endParaRPr lang="fr-FR" dirty="0"/>
          </a:p>
        </p:txBody>
      </p:sp>
      <p:sp>
        <p:nvSpPr>
          <p:cNvPr id="3" name="Espace réservé du contenu 2">
            <a:extLst>
              <a:ext uri="{FF2B5EF4-FFF2-40B4-BE49-F238E27FC236}">
                <a16:creationId xmlns:a16="http://schemas.microsoft.com/office/drawing/2014/main" id="{F125E7F2-2897-726A-7AF4-CD71333BEFC5}"/>
              </a:ext>
            </a:extLst>
          </p:cNvPr>
          <p:cNvSpPr>
            <a:spLocks noGrp="1"/>
          </p:cNvSpPr>
          <p:nvPr>
            <p:ph sz="half" idx="1"/>
          </p:nvPr>
        </p:nvSpPr>
        <p:spPr/>
        <p:txBody>
          <a:bodyPr>
            <a:normAutofit fontScale="85000" lnSpcReduction="20000"/>
          </a:bodyPr>
          <a:lstStyle/>
          <a:p>
            <a:pPr marL="0" indent="0" algn="just">
              <a:buNone/>
            </a:pPr>
            <a:r>
              <a:rPr lang="fr-FR" dirty="0"/>
              <a:t>L’accord peut être, AU CHOIX DU DEBITEUR, simplement constaté par le président du Tribunal ou véritablement homologué par le Tribunal.  </a:t>
            </a:r>
          </a:p>
          <a:p>
            <a:pPr marL="0" indent="0" algn="just">
              <a:buNone/>
            </a:pPr>
            <a:endParaRPr lang="fr-FR" dirty="0"/>
          </a:p>
          <a:p>
            <a:pPr marL="0" indent="0" algn="just">
              <a:buNone/>
            </a:pPr>
            <a:r>
              <a:rPr lang="fr-FR" dirty="0"/>
              <a:t>Dans ce dernier cas (homologation de l’accord) la confidentialité disparait car la décision du Tribunal sera publiée. Le seul moyen de préserver la confidentialité de l’accord est donc de préférer l’accord constaté (et non homologué).</a:t>
            </a:r>
          </a:p>
          <a:p>
            <a:endParaRPr lang="fr-FR" dirty="0"/>
          </a:p>
        </p:txBody>
      </p:sp>
      <p:sp>
        <p:nvSpPr>
          <p:cNvPr id="4" name="Espace réservé du contenu 3">
            <a:extLst>
              <a:ext uri="{FF2B5EF4-FFF2-40B4-BE49-F238E27FC236}">
                <a16:creationId xmlns:a16="http://schemas.microsoft.com/office/drawing/2014/main" id="{73B1A6B0-9308-2536-0240-5B04097423BB}"/>
              </a:ext>
            </a:extLst>
          </p:cNvPr>
          <p:cNvSpPr>
            <a:spLocks noGrp="1"/>
          </p:cNvSpPr>
          <p:nvPr>
            <p:ph sz="half" idx="2"/>
          </p:nvPr>
        </p:nvSpPr>
        <p:spPr>
          <a:xfrm>
            <a:off x="6339842" y="2468881"/>
            <a:ext cx="5191166" cy="3730751"/>
          </a:xfrm>
        </p:spPr>
        <p:txBody>
          <a:bodyPr>
            <a:normAutofit fontScale="85000" lnSpcReduction="20000"/>
          </a:bodyPr>
          <a:lstStyle/>
          <a:p>
            <a:pPr marL="0" indent="0" algn="just">
              <a:buNone/>
            </a:pPr>
            <a:r>
              <a:rPr lang="fr-FR" b="1" dirty="0"/>
              <a:t>L’accord constaté </a:t>
            </a:r>
            <a:r>
              <a:rPr lang="fr-FR" dirty="0"/>
              <a:t>est envisagé dans la loi comme une solution de principe dans l'article </a:t>
            </a:r>
            <a:r>
              <a:rPr lang="fr-FR" b="1" dirty="0"/>
              <a:t>L. 611-8 I </a:t>
            </a:r>
            <a:r>
              <a:rPr lang="fr-FR" dirty="0"/>
              <a:t>du Code de commerce dispose que l'accord collectif entre le débiteur et ses principaux créanciers fait l'objet d'une constatation par le président du tribunal : « </a:t>
            </a:r>
            <a:r>
              <a:rPr lang="fr-FR" i="1" dirty="0"/>
              <a:t>I. - Le président du tribunal, sur la requête conjointe des parties, constate leur accord et donne à celui-ci force exécutoire. Il statue au vu d'une déclaration certifiée du débiteur attestant qu'il ne se trouvait pas en cessation des paiements lors de la conclusion de l'accord, ou que ce dernier y met fin. </a:t>
            </a:r>
            <a:r>
              <a:rPr lang="fr-FR" b="1" i="1" dirty="0"/>
              <a:t>La décision constatant l'accord n'est pas soumise à publication et n'est pas susceptible de recours. Elle met fin à la procédure de conciliation</a:t>
            </a:r>
            <a:r>
              <a:rPr lang="fr-FR" dirty="0"/>
              <a:t>. ». </a:t>
            </a:r>
          </a:p>
          <a:p>
            <a:pPr marL="0" indent="0">
              <a:buNone/>
            </a:pPr>
            <a:endParaRPr lang="fr-FR" dirty="0"/>
          </a:p>
        </p:txBody>
      </p:sp>
    </p:spTree>
    <p:extLst>
      <p:ext uri="{BB962C8B-B14F-4D97-AF65-F5344CB8AC3E}">
        <p14:creationId xmlns:p14="http://schemas.microsoft.com/office/powerpoint/2010/main" val="90353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CAC542-E696-557C-8904-7C8E17061ACB}"/>
              </a:ext>
            </a:extLst>
          </p:cNvPr>
          <p:cNvSpPr>
            <a:spLocks noGrp="1"/>
          </p:cNvSpPr>
          <p:nvPr>
            <p:ph type="title"/>
          </p:nvPr>
        </p:nvSpPr>
        <p:spPr/>
        <p:txBody>
          <a:bodyPr/>
          <a:lstStyle/>
          <a:p>
            <a:r>
              <a:rPr lang="fr-FR" dirty="0"/>
              <a:t>Conclusion: mandat vs/conciliation?</a:t>
            </a:r>
          </a:p>
        </p:txBody>
      </p:sp>
      <p:sp>
        <p:nvSpPr>
          <p:cNvPr id="3" name="Espace réservé du contenu 2">
            <a:extLst>
              <a:ext uri="{FF2B5EF4-FFF2-40B4-BE49-F238E27FC236}">
                <a16:creationId xmlns:a16="http://schemas.microsoft.com/office/drawing/2014/main" id="{3D36F7A2-F796-80D4-70E5-299521A1720A}"/>
              </a:ext>
            </a:extLst>
          </p:cNvPr>
          <p:cNvSpPr>
            <a:spLocks noGrp="1"/>
          </p:cNvSpPr>
          <p:nvPr>
            <p:ph sz="half" idx="1"/>
          </p:nvPr>
        </p:nvSpPr>
        <p:spPr>
          <a:xfrm>
            <a:off x="640079" y="2225843"/>
            <a:ext cx="11343374" cy="4114799"/>
          </a:xfrm>
        </p:spPr>
        <p:txBody>
          <a:bodyPr>
            <a:normAutofit fontScale="85000" lnSpcReduction="20000"/>
          </a:bodyPr>
          <a:lstStyle/>
          <a:p>
            <a:pPr marL="0" indent="0">
              <a:buNone/>
            </a:pPr>
            <a:r>
              <a:rPr lang="fr-FR" b="1" dirty="0"/>
              <a:t>Le mandat </a:t>
            </a:r>
            <a:r>
              <a:rPr lang="fr-FR" b="1" i="1" dirty="0"/>
              <a:t>ad hoc</a:t>
            </a:r>
            <a:r>
              <a:rPr lang="fr-FR" b="1" dirty="0"/>
              <a:t> présente en effet </a:t>
            </a:r>
            <a:r>
              <a:rPr lang="fr-FR" b="1" u="sng" dirty="0"/>
              <a:t>deux avantages</a:t>
            </a:r>
            <a:r>
              <a:rPr lang="fr-FR" b="1" dirty="0"/>
              <a:t> par rapport à la procédure de conciliation : </a:t>
            </a:r>
            <a:endParaRPr lang="fr-FR" dirty="0"/>
          </a:p>
          <a:p>
            <a:pPr marL="0" indent="0">
              <a:buNone/>
            </a:pPr>
            <a:endParaRPr lang="fr-FR" b="1" dirty="0"/>
          </a:p>
          <a:p>
            <a:pPr marL="0" indent="0">
              <a:buNone/>
            </a:pPr>
            <a:r>
              <a:rPr lang="fr-FR" b="1" dirty="0"/>
              <a:t>-confidentiel</a:t>
            </a:r>
            <a:endParaRPr lang="fr-FR" dirty="0"/>
          </a:p>
          <a:p>
            <a:pPr marL="0" indent="0">
              <a:buNone/>
            </a:pPr>
            <a:r>
              <a:rPr lang="fr-FR" b="1" dirty="0"/>
              <a:t>- aucun délai légal, ce qui permet au mandataire d’intervenir tout le temps nécessaire aux négociations.</a:t>
            </a:r>
            <a:r>
              <a:rPr lang="fr-FR" dirty="0"/>
              <a:t> </a:t>
            </a:r>
          </a:p>
          <a:p>
            <a:pPr marL="0" indent="0">
              <a:buNone/>
            </a:pPr>
            <a:endParaRPr lang="fr-FR" dirty="0"/>
          </a:p>
          <a:p>
            <a:pPr marL="0" indent="0">
              <a:buNone/>
            </a:pPr>
            <a:r>
              <a:rPr lang="fr-FR" dirty="0"/>
              <a:t>La conciliation ne peut en revanche durer plus de cinq mois, en ce compris une prorogation éventuelle accordée par le tribunal. </a:t>
            </a:r>
          </a:p>
          <a:p>
            <a:pPr marL="0" indent="0" algn="just">
              <a:buNone/>
            </a:pPr>
            <a:r>
              <a:rPr lang="fr-FR" dirty="0"/>
              <a:t>Pour cette raison, le mandat </a:t>
            </a:r>
            <a:r>
              <a:rPr lang="fr-FR" i="1" dirty="0"/>
              <a:t>ad hoc</a:t>
            </a:r>
            <a:r>
              <a:rPr lang="fr-FR" dirty="0"/>
              <a:t> est utilisé soit à titre autonome, soit comme préalable à la conciliation : une solution négociée avec les principaux partenaires est recherchée grâce à l’intervention du mandataire </a:t>
            </a:r>
            <a:r>
              <a:rPr lang="fr-FR" i="1" dirty="0"/>
              <a:t>ad hoc</a:t>
            </a:r>
            <a:r>
              <a:rPr lang="fr-FR" dirty="0"/>
              <a:t>, et une fois les grandes lignes arrêtées, une conciliation est ouverte, afin de respecter le délai imparti pour cette procédure et de bénéficier de ses effets spécifiques Il faut toutefois noter que l’ordonnance du 12 mars 2014 a modifié l’article L. 611-3 C. com., pour prévoir l’information du commissaire aux comptes suite à la désignation du mandataire ad hoc. </a:t>
            </a:r>
          </a:p>
          <a:p>
            <a:endParaRPr lang="fr-FR" dirty="0"/>
          </a:p>
        </p:txBody>
      </p:sp>
      <p:sp>
        <p:nvSpPr>
          <p:cNvPr id="4" name="Espace réservé du contenu 3">
            <a:extLst>
              <a:ext uri="{FF2B5EF4-FFF2-40B4-BE49-F238E27FC236}">
                <a16:creationId xmlns:a16="http://schemas.microsoft.com/office/drawing/2014/main" id="{25CC85F5-4776-908E-DEB3-93096EDBD272}"/>
              </a:ext>
            </a:extLst>
          </p:cNvPr>
          <p:cNvSpPr>
            <a:spLocks noGrp="1"/>
          </p:cNvSpPr>
          <p:nvPr>
            <p:ph sz="half" idx="2"/>
          </p:nvPr>
        </p:nvSpPr>
        <p:spPr>
          <a:xfrm>
            <a:off x="6318927" y="2468881"/>
            <a:ext cx="5212081" cy="3730751"/>
          </a:xfrm>
        </p:spPr>
        <p:txBody>
          <a:bodyPr>
            <a:normAutofit fontScale="85000" lnSpcReduction="20000"/>
          </a:bodyPr>
          <a:lstStyle/>
          <a:p>
            <a:pPr marL="0" indent="0">
              <a:buNone/>
            </a:pPr>
            <a:r>
              <a:rPr lang="fr-FR" b="1" dirty="0"/>
              <a:t> </a:t>
            </a:r>
            <a:endParaRPr lang="fr-FR" dirty="0"/>
          </a:p>
        </p:txBody>
      </p:sp>
    </p:spTree>
    <p:extLst>
      <p:ext uri="{BB962C8B-B14F-4D97-AF65-F5344CB8AC3E}">
        <p14:creationId xmlns:p14="http://schemas.microsoft.com/office/powerpoint/2010/main" val="266657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re 1">
            <a:extLst>
              <a:ext uri="{FF2B5EF4-FFF2-40B4-BE49-F238E27FC236}">
                <a16:creationId xmlns:a16="http://schemas.microsoft.com/office/drawing/2014/main" id="{DE25C869-9277-3442-A6D5-49F4B05742FC}"/>
              </a:ext>
            </a:extLst>
          </p:cNvPr>
          <p:cNvSpPr>
            <a:spLocks noGrp="1"/>
          </p:cNvSpPr>
          <p:nvPr>
            <p:ph type="title"/>
          </p:nvPr>
        </p:nvSpPr>
        <p:spPr>
          <a:xfrm>
            <a:off x="640080" y="914401"/>
            <a:ext cx="4306824" cy="1477817"/>
          </a:xfrm>
        </p:spPr>
        <p:txBody>
          <a:bodyPr vert="horz" lIns="91440" tIns="45720" rIns="91440" bIns="45720" rtlCol="0" anchor="t">
            <a:normAutofit/>
          </a:bodyPr>
          <a:lstStyle/>
          <a:p>
            <a:r>
              <a:rPr lang="en-US"/>
              <a:t>Existence du droit au silence?</a:t>
            </a:r>
          </a:p>
        </p:txBody>
      </p:sp>
      <p:pic>
        <p:nvPicPr>
          <p:cNvPr id="5" name="Espace réservé du contenu 4" descr="Une exposition multiple de colonnes grecques et d’un marteau qui s’appuie sur une échelle de justice en laiton.">
            <a:extLst>
              <a:ext uri="{FF2B5EF4-FFF2-40B4-BE49-F238E27FC236}">
                <a16:creationId xmlns:a16="http://schemas.microsoft.com/office/drawing/2014/main" id="{9C8A13DC-E4AC-4012-8B54-E36E4813D969}"/>
              </a:ext>
            </a:extLst>
          </p:cNvPr>
          <p:cNvPicPr>
            <a:picLocks noGrp="1" noChangeAspect="1"/>
          </p:cNvPicPr>
          <p:nvPr>
            <p:ph sz="half" idx="1"/>
          </p:nvPr>
        </p:nvPicPr>
        <p:blipFill>
          <a:blip r:embed="rId3"/>
          <a:srcRect r="10499" b="1"/>
          <a:stretch>
            <a:fillRect/>
          </a:stretch>
        </p:blipFill>
        <p:spPr>
          <a:xfrm>
            <a:off x="1" y="2613892"/>
            <a:ext cx="4946906" cy="3689359"/>
          </a:xfrm>
          <a:prstGeom prst="rect">
            <a:avLst/>
          </a:prstGeom>
        </p:spPr>
      </p:pic>
      <p:cxnSp>
        <p:nvCxnSpPr>
          <p:cNvPr id="23" name="Straight Connector 22">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9E134695-E9D1-122C-EAE4-26F10977FC2C}"/>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lgn="just">
              <a:spcBef>
                <a:spcPts val="2500"/>
              </a:spcBef>
              <a:buNone/>
            </a:pPr>
            <a:r>
              <a:rPr lang="fr-FR" sz="1400" b="1" dirty="0"/>
              <a:t>Il n’existe pas à proprement parler de droit au silence dans la mesure où, en présence de difficultés, le chef d’entreprise s’expose à des sanctions en ne prenant pas des mesures de nature à traiter ses difficultés.</a:t>
            </a:r>
          </a:p>
          <a:p>
            <a:pPr marL="0" indent="0" algn="just">
              <a:spcBef>
                <a:spcPts val="2500"/>
              </a:spcBef>
              <a:buNone/>
            </a:pPr>
            <a:r>
              <a:rPr lang="fr-FR" sz="1400" b="1" dirty="0"/>
              <a:t>L’exemple le plus significatif est l’obligation de déclarer la cessation des paiements dans un délai de 45 jours prévue dans le Livre VI du Code de commerce. </a:t>
            </a:r>
          </a:p>
          <a:p>
            <a:pPr marL="0" indent="0" algn="just">
              <a:spcBef>
                <a:spcPts val="2500"/>
              </a:spcBef>
              <a:buNone/>
            </a:pPr>
            <a:endParaRPr lang="fr-FR" sz="1400" b="1" dirty="0"/>
          </a:p>
          <a:p>
            <a:pPr marL="0" indent="0" algn="just">
              <a:spcBef>
                <a:spcPts val="2500"/>
              </a:spcBef>
              <a:buNone/>
            </a:pPr>
            <a:r>
              <a:rPr lang="fr-FR" sz="1400" b="1" dirty="0"/>
              <a:t>Donc clairement, au-delà des 45 jours postérieurs à la CP, le droit au silence n’existe pas en droit des entreprises en difficulté français. </a:t>
            </a:r>
          </a:p>
          <a:p>
            <a:pPr marL="0" indent="0" algn="just">
              <a:spcBef>
                <a:spcPts val="2500"/>
              </a:spcBef>
              <a:buNone/>
            </a:pPr>
            <a:endParaRPr lang="fr-FR" sz="1400" b="1" dirty="0"/>
          </a:p>
          <a:p>
            <a:pPr marL="0" indent="0" algn="just">
              <a:spcBef>
                <a:spcPts val="2500"/>
              </a:spcBef>
              <a:buNone/>
            </a:pPr>
            <a:r>
              <a:rPr lang="fr-FR" sz="1400" b="1" dirty="0"/>
              <a:t>Ainsi, les difficultés « consommées » doivent donner lieu à des </a:t>
            </a:r>
            <a:r>
              <a:rPr lang="fr-FR" sz="1400" dirty="0"/>
              <a:t>procédures judiciaires</a:t>
            </a:r>
            <a:r>
              <a:rPr lang="fr-FR" sz="1400" b="1" dirty="0"/>
              <a:t>, RJ ou LJ (si CP la SVG n’est plus possible) objet d’un jugement d’ouverture publié et donc source de « bruit » et potentiellement source d’atteintes à la réputation de l’entreprise. </a:t>
            </a:r>
          </a:p>
          <a:p>
            <a:pPr marL="0" indent="0">
              <a:spcBef>
                <a:spcPts val="2500"/>
              </a:spcBef>
              <a:buNone/>
            </a:pPr>
            <a:endParaRPr lang="fr-FR" sz="1400" b="1" dirty="0"/>
          </a:p>
        </p:txBody>
      </p:sp>
    </p:spTree>
    <p:extLst>
      <p:ext uri="{BB962C8B-B14F-4D97-AF65-F5344CB8AC3E}">
        <p14:creationId xmlns:p14="http://schemas.microsoft.com/office/powerpoint/2010/main" val="1462701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re 1">
            <a:extLst>
              <a:ext uri="{FF2B5EF4-FFF2-40B4-BE49-F238E27FC236}">
                <a16:creationId xmlns:a16="http://schemas.microsoft.com/office/drawing/2014/main" id="{4EA65F71-D107-E6CB-4CAB-D41C3A4806F1}"/>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3400" dirty="0" err="1"/>
              <a:t>Mauvaise</a:t>
            </a:r>
            <a:r>
              <a:rPr lang="en-US" sz="3400" dirty="0"/>
              <a:t> </a:t>
            </a:r>
            <a:r>
              <a:rPr lang="en-US" sz="3400" dirty="0" err="1"/>
              <a:t>réputation</a:t>
            </a:r>
            <a:r>
              <a:rPr lang="en-US" sz="3400" dirty="0"/>
              <a:t>?</a:t>
            </a:r>
            <a:br>
              <a:rPr lang="en-US" sz="3400" dirty="0"/>
            </a:br>
            <a:endParaRPr lang="en-US" sz="3400" dirty="0"/>
          </a:p>
        </p:txBody>
      </p:sp>
      <p:pic>
        <p:nvPicPr>
          <p:cNvPr id="5" name="Espace réservé du contenu 4" descr="Balance de justice sur fond bleu">
            <a:extLst>
              <a:ext uri="{FF2B5EF4-FFF2-40B4-BE49-F238E27FC236}">
                <a16:creationId xmlns:a16="http://schemas.microsoft.com/office/drawing/2014/main" id="{0411EF26-AD3F-4AA0-A38A-B082EF4AB8B2}"/>
              </a:ext>
            </a:extLst>
          </p:cNvPr>
          <p:cNvPicPr>
            <a:picLocks noGrp="1" noChangeAspect="1"/>
          </p:cNvPicPr>
          <p:nvPr>
            <p:ph sz="half" idx="1"/>
          </p:nvPr>
        </p:nvPicPr>
        <p:blipFill>
          <a:blip r:embed="rId3"/>
          <a:srcRect l="5725" r="4774" b="1"/>
          <a:stretch>
            <a:fillRect/>
          </a:stretch>
        </p:blipFill>
        <p:spPr>
          <a:xfrm>
            <a:off x="1" y="2613892"/>
            <a:ext cx="4946906" cy="3689359"/>
          </a:xfrm>
          <a:prstGeom prst="rect">
            <a:avLst/>
          </a:prstGeom>
        </p:spPr>
      </p:pic>
      <p:cxnSp>
        <p:nvCxnSpPr>
          <p:cNvPr id="23" name="Straight Connector 22">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EE0DDC8C-33C4-D924-B053-5FE7A40EEB2A}"/>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lgn="just">
              <a:spcBef>
                <a:spcPts val="2500"/>
              </a:spcBef>
              <a:buNone/>
            </a:pPr>
            <a:r>
              <a:rPr lang="fr-FR" sz="1400" b="1" dirty="0"/>
              <a:t>Dans notre culture française,  l’échec, fait peur : il crée un effet « épouvantail » pour les clients mais aussi les partenaires, notamment les fournisseurs ou les banques qui craignent de ne plus être payés (héritage du passé : l’infamante faillite, banqueroute). </a:t>
            </a:r>
          </a:p>
          <a:p>
            <a:pPr marL="0" indent="0" algn="just">
              <a:spcBef>
                <a:spcPts val="2500"/>
              </a:spcBef>
              <a:buNone/>
            </a:pPr>
            <a:endParaRPr lang="fr-FR" sz="1400" b="1" dirty="0"/>
          </a:p>
          <a:p>
            <a:pPr marL="0" indent="0" algn="just">
              <a:spcBef>
                <a:spcPts val="2500"/>
              </a:spcBef>
              <a:buNone/>
            </a:pPr>
            <a:r>
              <a:rPr lang="fr-FR" sz="1400" b="1" dirty="0"/>
              <a:t>Même s’il existe des techniques qui tendent à permettre a postériori d’effacer les traces de la procédure collective (</a:t>
            </a:r>
            <a:r>
              <a:rPr lang="fr-FR" sz="1400" b="1" dirty="0" err="1"/>
              <a:t>cf</a:t>
            </a:r>
            <a:r>
              <a:rPr lang="fr-FR" sz="1400" b="1" dirty="0"/>
              <a:t> ; infra), durant la procédure, l’entreprise traverse la tempête: elle subit cet effet épouvantail qui peut porter atteinte à sa réputation, et ce même si, la substance des débats reste confidentielle durant la procédure collective (chambre du conseil).</a:t>
            </a:r>
          </a:p>
          <a:p>
            <a:pPr marL="0" indent="0" algn="just">
              <a:spcBef>
                <a:spcPts val="2500"/>
              </a:spcBef>
              <a:buNone/>
            </a:pPr>
            <a:r>
              <a:rPr lang="fr-FR" sz="1400" b="1" dirty="0"/>
              <a:t>Plus largement, il est évident que cette « mauvaise réputation » peut compromettre les chances de redressement de l’entreprise.</a:t>
            </a:r>
          </a:p>
          <a:p>
            <a:pPr marL="0" indent="0" algn="just">
              <a:spcBef>
                <a:spcPts val="2500"/>
              </a:spcBef>
              <a:buNone/>
            </a:pPr>
            <a:endParaRPr lang="fr-FR" sz="1400" b="1" dirty="0"/>
          </a:p>
          <a:p>
            <a:pPr marL="0" indent="0">
              <a:spcBef>
                <a:spcPts val="2500"/>
              </a:spcBef>
              <a:buNone/>
            </a:pPr>
            <a:endParaRPr lang="fr-FR" sz="1400" b="1" dirty="0"/>
          </a:p>
        </p:txBody>
      </p:sp>
    </p:spTree>
    <p:extLst>
      <p:ext uri="{BB962C8B-B14F-4D97-AF65-F5344CB8AC3E}">
        <p14:creationId xmlns:p14="http://schemas.microsoft.com/office/powerpoint/2010/main" val="450305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re 1">
            <a:extLst>
              <a:ext uri="{FF2B5EF4-FFF2-40B4-BE49-F238E27FC236}">
                <a16:creationId xmlns:a16="http://schemas.microsoft.com/office/drawing/2014/main" id="{2E62532B-3485-BCF1-9B42-2EC2AEF401E7}"/>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3100" dirty="0" err="1"/>
              <a:t>Anticiper</a:t>
            </a:r>
            <a:r>
              <a:rPr lang="en-US" sz="3100" dirty="0"/>
              <a:t> pour un droit à la </a:t>
            </a:r>
            <a:r>
              <a:rPr lang="en-US" sz="3100" dirty="0" err="1"/>
              <a:t>confidentialité</a:t>
            </a:r>
            <a:br>
              <a:rPr lang="en-US" sz="3100" dirty="0"/>
            </a:br>
            <a:endParaRPr lang="en-US" sz="3100" dirty="0"/>
          </a:p>
        </p:txBody>
      </p:sp>
      <p:pic>
        <p:nvPicPr>
          <p:cNvPr id="5" name="Espace réservé du contenu 4" descr="Balance de justice, marteau des juges et bureau sur blanc.">
            <a:extLst>
              <a:ext uri="{FF2B5EF4-FFF2-40B4-BE49-F238E27FC236}">
                <a16:creationId xmlns:a16="http://schemas.microsoft.com/office/drawing/2014/main" id="{EE3612A1-C127-4EA8-9E8E-C5103A6D24FD}"/>
              </a:ext>
            </a:extLst>
          </p:cNvPr>
          <p:cNvPicPr>
            <a:picLocks noGrp="1" noChangeAspect="1"/>
          </p:cNvPicPr>
          <p:nvPr>
            <p:ph sz="half" idx="1"/>
          </p:nvPr>
        </p:nvPicPr>
        <p:blipFill>
          <a:blip r:embed="rId3"/>
          <a:srcRect t="10329" r="-2" b="10330"/>
          <a:stretch>
            <a:fillRect/>
          </a:stretch>
        </p:blipFill>
        <p:spPr>
          <a:xfrm>
            <a:off x="1" y="2613892"/>
            <a:ext cx="4946906" cy="3689359"/>
          </a:xfrm>
          <a:prstGeom prst="rect">
            <a:avLst/>
          </a:prstGeom>
        </p:spPr>
      </p:pic>
      <p:cxnSp>
        <p:nvCxnSpPr>
          <p:cNvPr id="23" name="Straight Connector 22">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DBFF2524-2C01-941C-04A7-1E5F196F2D7A}"/>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474368" y="914401"/>
            <a:ext cx="6376737" cy="5943599"/>
          </a:xfrm>
        </p:spPr>
        <p:txBody>
          <a:bodyPr>
            <a:normAutofit fontScale="92500" lnSpcReduction="20000"/>
          </a:bodyPr>
          <a:lstStyle/>
          <a:p>
            <a:pPr marL="0" indent="0" algn="just">
              <a:lnSpc>
                <a:spcPct val="110000"/>
              </a:lnSpc>
              <a:spcBef>
                <a:spcPts val="2500"/>
              </a:spcBef>
              <a:buNone/>
            </a:pPr>
            <a:r>
              <a:rPr lang="fr-FR" sz="1400" b="1" dirty="0"/>
              <a:t>Le mot d’ordre doit être: </a:t>
            </a:r>
            <a:r>
              <a:rPr lang="fr-FR" sz="1400" b="1" dirty="0">
                <a:solidFill>
                  <a:srgbClr val="FF0000"/>
                </a:solidFill>
              </a:rPr>
              <a:t>anticiper le traitement des difficultés, ne pas attendre</a:t>
            </a:r>
            <a:r>
              <a:rPr lang="fr-FR" sz="1400" b="1" dirty="0"/>
              <a:t>, ce qui permettra de bénéficier d’un véritable droit à la confidentialité.</a:t>
            </a:r>
          </a:p>
          <a:p>
            <a:pPr marL="0" indent="0" algn="just">
              <a:lnSpc>
                <a:spcPct val="110000"/>
              </a:lnSpc>
              <a:spcBef>
                <a:spcPts val="2500"/>
              </a:spcBef>
              <a:buNone/>
            </a:pPr>
            <a:endParaRPr lang="fr-FR" sz="1400" b="1" dirty="0"/>
          </a:p>
          <a:p>
            <a:pPr marL="0" indent="0" algn="just">
              <a:lnSpc>
                <a:spcPct val="110000"/>
              </a:lnSpc>
              <a:spcBef>
                <a:spcPts val="2500"/>
              </a:spcBef>
              <a:buNone/>
            </a:pPr>
            <a:r>
              <a:rPr lang="fr-FR" sz="1400" b="1" dirty="0"/>
              <a:t>Le Livre VI du Code de commerce offre en effet des outils qui permettent de prendre des mesures efficaces en toute confidentialité.</a:t>
            </a:r>
          </a:p>
          <a:p>
            <a:pPr marL="0" indent="0" algn="just">
              <a:lnSpc>
                <a:spcPct val="110000"/>
              </a:lnSpc>
              <a:spcBef>
                <a:spcPts val="2500"/>
              </a:spcBef>
              <a:buNone/>
            </a:pPr>
            <a:endParaRPr lang="fr-FR" sz="1400" b="1" dirty="0"/>
          </a:p>
          <a:p>
            <a:pPr marL="0" indent="0" algn="just">
              <a:lnSpc>
                <a:spcPct val="110000"/>
              </a:lnSpc>
              <a:spcBef>
                <a:spcPts val="2500"/>
              </a:spcBef>
              <a:buNone/>
            </a:pPr>
            <a:r>
              <a:rPr lang="fr-FR" sz="1400" b="1" dirty="0"/>
              <a:t>Ces outils sont donc au service de la réputation de l’entreprise. </a:t>
            </a:r>
          </a:p>
          <a:p>
            <a:pPr marL="0" indent="0" algn="just">
              <a:lnSpc>
                <a:spcPct val="110000"/>
              </a:lnSpc>
              <a:spcBef>
                <a:spcPts val="2500"/>
              </a:spcBef>
              <a:buNone/>
            </a:pPr>
            <a:endParaRPr lang="fr-FR" sz="1400" b="1" dirty="0"/>
          </a:p>
          <a:p>
            <a:pPr marL="0" indent="0" algn="just">
              <a:lnSpc>
                <a:spcPct val="110000"/>
              </a:lnSpc>
              <a:spcBef>
                <a:spcPts val="2500"/>
              </a:spcBef>
              <a:buNone/>
            </a:pPr>
            <a:r>
              <a:rPr lang="fr-FR" sz="1400" b="1" dirty="0"/>
              <a:t>Mais pour y recourir, les difficultés ne doivent pas être trop engagées : d’où l’impératif d’anticipation.</a:t>
            </a:r>
          </a:p>
          <a:p>
            <a:pPr marL="0" indent="0" algn="just">
              <a:lnSpc>
                <a:spcPct val="110000"/>
              </a:lnSpc>
              <a:spcBef>
                <a:spcPts val="2500"/>
              </a:spcBef>
              <a:buNone/>
            </a:pPr>
            <a:r>
              <a:rPr lang="fr-FR" sz="1400" b="1" dirty="0"/>
              <a:t>Agir au plus tôt pour pouvoir mettre en place, une conciliation ou un mandat ad hoc. </a:t>
            </a:r>
          </a:p>
          <a:p>
            <a:pPr marL="0" indent="0" algn="just">
              <a:lnSpc>
                <a:spcPct val="110000"/>
              </a:lnSpc>
              <a:spcBef>
                <a:spcPts val="2500"/>
              </a:spcBef>
              <a:buNone/>
            </a:pPr>
            <a:r>
              <a:rPr lang="fr-FR" sz="1400" b="1" dirty="0"/>
              <a:t>La promotion de ces techniques est essentielle car outre leur confidentialité, elles sont le plus souvent un succès. Ne pas attendre, c’est donc augmenter considérablement les chances de retournement. </a:t>
            </a:r>
          </a:p>
          <a:p>
            <a:pPr marL="0" indent="0" algn="just">
              <a:lnSpc>
                <a:spcPct val="110000"/>
              </a:lnSpc>
              <a:spcBef>
                <a:spcPts val="2500"/>
              </a:spcBef>
              <a:buNone/>
            </a:pPr>
            <a:r>
              <a:rPr lang="fr-FR" sz="1400" b="1" dirty="0"/>
              <a:t>Ces techniques sont malheureusement trop peu utilisées (mal connues et réputées onéreuses): il faut œuvrer pour les promouvoir !</a:t>
            </a:r>
          </a:p>
          <a:p>
            <a:pPr marL="0" indent="0" algn="just">
              <a:lnSpc>
                <a:spcPct val="110000"/>
              </a:lnSpc>
              <a:spcBef>
                <a:spcPts val="2500"/>
              </a:spcBef>
              <a:buNone/>
            </a:pPr>
            <a:endParaRPr lang="fr-FR" sz="1400" b="1" dirty="0"/>
          </a:p>
          <a:p>
            <a:pPr marL="0" indent="0">
              <a:lnSpc>
                <a:spcPct val="110000"/>
              </a:lnSpc>
              <a:spcBef>
                <a:spcPts val="2500"/>
              </a:spcBef>
              <a:buNone/>
            </a:pPr>
            <a:endParaRPr lang="fr-FR" sz="1200" b="1" dirty="0"/>
          </a:p>
        </p:txBody>
      </p:sp>
    </p:spTree>
    <p:extLst>
      <p:ext uri="{BB962C8B-B14F-4D97-AF65-F5344CB8AC3E}">
        <p14:creationId xmlns:p14="http://schemas.microsoft.com/office/powerpoint/2010/main" val="2796406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8F08640-0198-A322-DB0F-26712F11102E}"/>
              </a:ext>
            </a:extLst>
          </p:cNvPr>
          <p:cNvSpPr>
            <a:spLocks noGrp="1"/>
          </p:cNvSpPr>
          <p:nvPr>
            <p:ph type="ctrTitle"/>
          </p:nvPr>
        </p:nvSpPr>
        <p:spPr>
          <a:xfrm>
            <a:off x="2580442" y="4474103"/>
            <a:ext cx="7031117" cy="933905"/>
          </a:xfrm>
        </p:spPr>
        <p:txBody>
          <a:bodyPr anchor="b">
            <a:normAutofit/>
          </a:bodyPr>
          <a:lstStyle/>
          <a:p>
            <a:pPr algn="ctr"/>
            <a:r>
              <a:rPr lang="fr-FR" sz="4400" dirty="0"/>
              <a:t>Le mandat ad hoc</a:t>
            </a:r>
            <a:endParaRPr lang="fr-FR" sz="4400"/>
          </a:p>
        </p:txBody>
      </p:sp>
      <p:pic>
        <p:nvPicPr>
          <p:cNvPr id="15" name="Graphic 14" descr="Marteau d'officiel">
            <a:extLst>
              <a:ext uri="{FF2B5EF4-FFF2-40B4-BE49-F238E27FC236}">
                <a16:creationId xmlns:a16="http://schemas.microsoft.com/office/drawing/2014/main" id="{6F34F696-4688-D81A-4A66-671714E589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6210" y="409300"/>
            <a:ext cx="3899580" cy="3899580"/>
          </a:xfrm>
          <a:prstGeom prst="rect">
            <a:avLst/>
          </a:prstGeom>
        </p:spPr>
      </p:pic>
      <p:cxnSp>
        <p:nvCxnSpPr>
          <p:cNvPr id="34" name="Straight Connector 33">
            <a:extLst>
              <a:ext uri="{FF2B5EF4-FFF2-40B4-BE49-F238E27FC236}">
                <a16:creationId xmlns:a16="http://schemas.microsoft.com/office/drawing/2014/main" id="{503FCC9E-47A2-69B7-68E7-7FA95EAD53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1680" y="5662526"/>
            <a:ext cx="54864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580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16B8FF5-252C-727C-27FC-0402760661FC}"/>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n-US" dirty="0" err="1"/>
              <a:t>Présentation</a:t>
            </a:r>
            <a:endParaRPr lang="en-US" dirty="0"/>
          </a:p>
        </p:txBody>
      </p:sp>
      <p:sp>
        <p:nvSpPr>
          <p:cNvPr id="4" name="Espace réservé du contenu 3">
            <a:extLst>
              <a:ext uri="{FF2B5EF4-FFF2-40B4-BE49-F238E27FC236}">
                <a16:creationId xmlns:a16="http://schemas.microsoft.com/office/drawing/2014/main" id="{0DEDF0E1-562B-C90C-95AA-12185B1B7716}"/>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lgn="just">
              <a:lnSpc>
                <a:spcPct val="110000"/>
              </a:lnSpc>
              <a:spcBef>
                <a:spcPts val="2500"/>
              </a:spcBef>
              <a:buNone/>
            </a:pPr>
            <a:r>
              <a:rPr lang="fr-FR" sz="1300" b="1" dirty="0"/>
              <a:t>Le mandat </a:t>
            </a:r>
            <a:r>
              <a:rPr lang="fr-FR" sz="1300" b="1" i="1" dirty="0"/>
              <a:t>ad hoc</a:t>
            </a:r>
            <a:r>
              <a:rPr lang="fr-FR" sz="1300" b="1" dirty="0"/>
              <a:t>, né de la pratique judiciaire, est désormais prévu expressément par le droit des entreprises en difficulté.  </a:t>
            </a:r>
          </a:p>
          <a:p>
            <a:pPr marL="0" indent="0" algn="just">
              <a:lnSpc>
                <a:spcPct val="110000"/>
              </a:lnSpc>
              <a:spcBef>
                <a:spcPts val="2500"/>
              </a:spcBef>
              <a:buNone/>
            </a:pPr>
            <a:r>
              <a:rPr lang="fr-FR" sz="1300" b="1" dirty="0"/>
              <a:t>Le mandat est la technique qui assure une confidentialité totale. </a:t>
            </a:r>
          </a:p>
          <a:p>
            <a:pPr marL="0" indent="0" algn="just">
              <a:lnSpc>
                <a:spcPct val="110000"/>
              </a:lnSpc>
              <a:spcBef>
                <a:spcPts val="2500"/>
              </a:spcBef>
              <a:buNone/>
            </a:pPr>
            <a:r>
              <a:rPr lang="fr-FR" sz="1300" b="1" dirty="0"/>
              <a:t>Il est aussi moins encadré, moins contraignant par comparaison avec la conciliation.</a:t>
            </a:r>
          </a:p>
          <a:p>
            <a:pPr marL="0" indent="0" algn="just">
              <a:lnSpc>
                <a:spcPct val="110000"/>
              </a:lnSpc>
              <a:spcBef>
                <a:spcPts val="2500"/>
              </a:spcBef>
              <a:buNone/>
            </a:pPr>
            <a:r>
              <a:rPr lang="fr-FR" sz="1300" b="1" dirty="0"/>
              <a:t>L’article L. 611-3  al. 1</a:t>
            </a:r>
            <a:r>
              <a:rPr lang="fr-FR" sz="1300" b="1" baseline="30000" dirty="0"/>
              <a:t>er</a:t>
            </a:r>
            <a:r>
              <a:rPr lang="fr-FR" sz="1300" b="1" dirty="0"/>
              <a:t> du Code de commerce :</a:t>
            </a:r>
          </a:p>
          <a:p>
            <a:pPr marL="0" indent="0" algn="just">
              <a:lnSpc>
                <a:spcPct val="110000"/>
              </a:lnSpc>
              <a:spcBef>
                <a:spcPts val="2500"/>
              </a:spcBef>
              <a:buNone/>
            </a:pPr>
            <a:r>
              <a:rPr lang="fr-FR" sz="1300" b="1" dirty="0"/>
              <a:t>« </a:t>
            </a:r>
            <a:r>
              <a:rPr lang="fr-FR" sz="1300" b="1" i="1" dirty="0"/>
              <a:t>Le </a:t>
            </a:r>
            <a:r>
              <a:rPr lang="fr-FR" sz="1300" b="1" i="1" u="sng" dirty="0"/>
              <a:t>président du tribuna</a:t>
            </a:r>
            <a:r>
              <a:rPr lang="fr-FR" sz="1300" b="1" i="1" dirty="0"/>
              <a:t>l peut, </a:t>
            </a:r>
            <a:r>
              <a:rPr lang="fr-FR" sz="1300" b="1" u="sng" dirty="0"/>
              <a:t>à la demande d'un débiteur</a:t>
            </a:r>
            <a:r>
              <a:rPr lang="fr-FR" sz="1300" b="1" i="1" dirty="0"/>
              <a:t>, </a:t>
            </a:r>
            <a:r>
              <a:rPr lang="fr-FR" sz="1300" b="1" dirty="0"/>
              <a:t>désigner un mandataire ad hoc dont il détermine la mission. Le débiteur peut proposer le nom d'un mandataire ad hoc ». </a:t>
            </a:r>
          </a:p>
          <a:p>
            <a:pPr marL="0" indent="0" algn="just">
              <a:lnSpc>
                <a:spcPct val="110000"/>
              </a:lnSpc>
              <a:spcBef>
                <a:spcPts val="2500"/>
              </a:spcBef>
              <a:buNone/>
            </a:pPr>
            <a:r>
              <a:rPr lang="fr-FR" sz="1300" b="1" dirty="0"/>
              <a:t>Selon l’alinéa 2 de l’article L. 611-3 C. com. : « Le tribunal compétent est le tribunal de commerce si le débiteur exerce une activité commerciale ou artisanale et le tribunal judiciaire dans les autres cas ». </a:t>
            </a:r>
          </a:p>
          <a:p>
            <a:pPr marL="0" indent="0">
              <a:lnSpc>
                <a:spcPct val="110000"/>
              </a:lnSpc>
              <a:spcBef>
                <a:spcPts val="2500"/>
              </a:spcBef>
              <a:buNone/>
            </a:pPr>
            <a:endParaRPr lang="fr-FR" sz="1300" b="1" dirty="0"/>
          </a:p>
        </p:txBody>
      </p:sp>
      <p:pic>
        <p:nvPicPr>
          <p:cNvPr id="5" name="Espace réservé du contenu 4" descr="Gros plan d’un marteau sur un contrat. Pour plus d’images juridiques ou financières, cliquez ici :">
            <a:extLst>
              <a:ext uri="{FF2B5EF4-FFF2-40B4-BE49-F238E27FC236}">
                <a16:creationId xmlns:a16="http://schemas.microsoft.com/office/drawing/2014/main" id="{07773338-E8AA-4335-9B93-2E3F25A5E81E}"/>
              </a:ext>
            </a:extLst>
          </p:cNvPr>
          <p:cNvPicPr>
            <a:picLocks noGrp="1" noChangeAspect="1"/>
          </p:cNvPicPr>
          <p:nvPr>
            <p:ph sz="half" idx="1"/>
          </p:nvPr>
        </p:nvPicPr>
        <p:blipFill>
          <a:blip r:embed="rId3"/>
          <a:srcRect l="5519" r="39475"/>
          <a:stretch>
            <a:fillRect/>
          </a:stretch>
        </p:blipFill>
        <p:spPr>
          <a:xfrm>
            <a:off x="7776429" y="914400"/>
            <a:ext cx="4414591" cy="5357106"/>
          </a:xfrm>
          <a:prstGeom prst="rect">
            <a:avLst/>
          </a:prstGeom>
        </p:spPr>
      </p:pic>
      <p:cxnSp>
        <p:nvCxnSpPr>
          <p:cNvPr id="23" name="Straight Connector 22">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516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A7CD83C-6D1E-CE0E-62AF-061F6F932B15}"/>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dirty="0"/>
              <a:t>Quand y </a:t>
            </a:r>
            <a:r>
              <a:rPr lang="en-US" sz="3400" dirty="0" err="1"/>
              <a:t>recourir</a:t>
            </a:r>
            <a:r>
              <a:rPr lang="en-US" sz="3400" dirty="0"/>
              <a:t>? </a:t>
            </a:r>
            <a:br>
              <a:rPr lang="en-US" sz="3400" dirty="0"/>
            </a:br>
            <a:r>
              <a:rPr lang="en-US" sz="3400" dirty="0" err="1"/>
              <a:t>Quelles</a:t>
            </a:r>
            <a:r>
              <a:rPr lang="en-US" sz="3400" dirty="0"/>
              <a:t> </a:t>
            </a:r>
            <a:r>
              <a:rPr lang="en-US" sz="3400" dirty="0" err="1"/>
              <a:t>difficultés</a:t>
            </a:r>
            <a:r>
              <a:rPr lang="en-US" sz="3400" dirty="0"/>
              <a:t>? </a:t>
            </a:r>
          </a:p>
        </p:txBody>
      </p:sp>
      <p:pic>
        <p:nvPicPr>
          <p:cNvPr id="5" name="Espace réservé du contenu 4" descr="Outil de tampon à tête en métal Bell avec manche en bois sur papier blanc">
            <a:extLst>
              <a:ext uri="{FF2B5EF4-FFF2-40B4-BE49-F238E27FC236}">
                <a16:creationId xmlns:a16="http://schemas.microsoft.com/office/drawing/2014/main" id="{F207D704-D6D2-4879-87F0-5E6EAED62072}"/>
              </a:ext>
            </a:extLst>
          </p:cNvPr>
          <p:cNvPicPr>
            <a:picLocks noGrp="1" noChangeAspect="1"/>
          </p:cNvPicPr>
          <p:nvPr>
            <p:ph sz="half" idx="1"/>
          </p:nvPr>
        </p:nvPicPr>
        <p:blipFill>
          <a:blip r:embed="rId3"/>
          <a:srcRect l="39157" r="3" b="3"/>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103048E9-6F2F-DCB9-0AB3-1556ACEE2A47}"/>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lgn="just">
              <a:spcBef>
                <a:spcPts val="2500"/>
              </a:spcBef>
              <a:buNone/>
            </a:pPr>
            <a:r>
              <a:rPr lang="fr-FR" sz="1400" dirty="0"/>
              <a:t>Le débiteur doit justifier de l’existence de difficultés, qui peuvent être de diverses natures (financières, commerciales…).</a:t>
            </a:r>
          </a:p>
          <a:p>
            <a:pPr marL="0" indent="0" algn="just">
              <a:spcBef>
                <a:spcPts val="2500"/>
              </a:spcBef>
              <a:buNone/>
            </a:pPr>
            <a:r>
              <a:rPr lang="fr-FR" sz="1400" dirty="0"/>
              <a:t>C’’est un outil très utile pour négocier des délais de paiements, d’éventuelles remises de dette.</a:t>
            </a:r>
          </a:p>
          <a:p>
            <a:pPr marL="0" indent="0" algn="just">
              <a:buNone/>
            </a:pPr>
            <a:r>
              <a:rPr lang="fr-FR" sz="1400" dirty="0"/>
              <a:t>Attention: Le mandat n’est pas possible si le débiteur est en état de cessation des paiements. </a:t>
            </a:r>
          </a:p>
        </p:txBody>
      </p:sp>
    </p:spTree>
    <p:extLst>
      <p:ext uri="{BB962C8B-B14F-4D97-AF65-F5344CB8AC3E}">
        <p14:creationId xmlns:p14="http://schemas.microsoft.com/office/powerpoint/2010/main" val="1669127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89BBA96D-760C-44C0-B94F-3FDC8357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Néon avec virus dans un bouclier sur fond bleu. Scène tridimensionnelle réaliste. Médecine de santé et concept de coronavirus covid-19. Facile à recadrer pour toutes les tailles d’impression et de médias sociaux.">
            <a:extLst>
              <a:ext uri="{FF2B5EF4-FFF2-40B4-BE49-F238E27FC236}">
                <a16:creationId xmlns:a16="http://schemas.microsoft.com/office/drawing/2014/main" id="{435DCFA9-BC24-4F84-9026-57E014F905D2}"/>
              </a:ext>
            </a:extLst>
          </p:cNvPr>
          <p:cNvPicPr>
            <a:picLocks noGrp="1" noChangeAspect="1"/>
          </p:cNvPicPr>
          <p:nvPr>
            <p:ph sz="half" idx="1"/>
          </p:nvPr>
        </p:nvPicPr>
        <p:blipFill>
          <a:blip r:embed="rId3"/>
          <a:srcRect/>
          <a:stretch>
            <a:fillRect/>
          </a:stretch>
        </p:blipFill>
        <p:spPr>
          <a:xfrm>
            <a:off x="20" y="336894"/>
            <a:ext cx="12191980" cy="6857990"/>
          </a:xfrm>
          <a:prstGeom prst="rect">
            <a:avLst/>
          </a:prstGeom>
        </p:spPr>
      </p:pic>
      <p:sp useBgFill="1">
        <p:nvSpPr>
          <p:cNvPr id="23" name="Rectangle 22">
            <a:extLst>
              <a:ext uri="{FF2B5EF4-FFF2-40B4-BE49-F238E27FC236}">
                <a16:creationId xmlns:a16="http://schemas.microsoft.com/office/drawing/2014/main" id="{EAA5F1BF-F733-47EA-A79A-01F3AD5A7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0600" y="1071435"/>
            <a:ext cx="10208830" cy="47197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433A305-90FF-A874-51DB-44C25715C111}"/>
              </a:ext>
            </a:extLst>
          </p:cNvPr>
          <p:cNvSpPr>
            <a:spLocks noGrp="1"/>
          </p:cNvSpPr>
          <p:nvPr>
            <p:ph type="title"/>
          </p:nvPr>
        </p:nvSpPr>
        <p:spPr>
          <a:xfrm>
            <a:off x="1561863" y="1584797"/>
            <a:ext cx="3305701" cy="3584187"/>
          </a:xfrm>
        </p:spPr>
        <p:txBody>
          <a:bodyPr vert="horz" lIns="91440" tIns="45720" rIns="91440" bIns="45720" rtlCol="0" anchor="t">
            <a:normAutofit/>
          </a:bodyPr>
          <a:lstStyle/>
          <a:p>
            <a:pPr algn="ctr"/>
            <a:r>
              <a:rPr lang="en-US" sz="3600" dirty="0" err="1"/>
              <a:t>Quels</a:t>
            </a:r>
            <a:r>
              <a:rPr lang="en-US" sz="3600" dirty="0"/>
              <a:t> </a:t>
            </a:r>
            <a:r>
              <a:rPr lang="en-US" sz="3600" dirty="0" err="1"/>
              <a:t>sont</a:t>
            </a:r>
            <a:r>
              <a:rPr lang="en-US" sz="3600" dirty="0"/>
              <a:t> les </a:t>
            </a:r>
            <a:r>
              <a:rPr lang="en-US" sz="3600" dirty="0" err="1"/>
              <a:t>pouvoirs</a:t>
            </a:r>
            <a:r>
              <a:rPr lang="en-US" sz="3600" dirty="0"/>
              <a:t> du Tribunal?</a:t>
            </a:r>
          </a:p>
        </p:txBody>
      </p:sp>
      <p:sp>
        <p:nvSpPr>
          <p:cNvPr id="4" name="Espace réservé du contenu 3">
            <a:extLst>
              <a:ext uri="{FF2B5EF4-FFF2-40B4-BE49-F238E27FC236}">
                <a16:creationId xmlns:a16="http://schemas.microsoft.com/office/drawing/2014/main" id="{ECAD527F-7EF9-1B38-52B6-FEBDEEC26BA9}"/>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337314" y="1641371"/>
            <a:ext cx="5214006" cy="3532869"/>
          </a:xfrm>
        </p:spPr>
        <p:txBody>
          <a:bodyPr>
            <a:normAutofit/>
          </a:bodyPr>
          <a:lstStyle/>
          <a:p>
            <a:pPr marL="0" indent="0" algn="just">
              <a:spcBef>
                <a:spcPts val="2500"/>
              </a:spcBef>
              <a:buNone/>
            </a:pPr>
            <a:r>
              <a:rPr lang="fr-FR" sz="1400" b="1" dirty="0"/>
              <a:t>Le juge est libre de procéder à cette désignation et de choisir le mandataire </a:t>
            </a:r>
            <a:r>
              <a:rPr lang="fr-FR" sz="1400" b="1" i="1" dirty="0"/>
              <a:t>ad hoc</a:t>
            </a:r>
            <a:r>
              <a:rPr lang="fr-FR" sz="1400" b="1" dirty="0"/>
              <a:t> proposé par le chef d’entreprise ou toute autre personne choisie pour ses compétences, dans la limite des incompatibilités légales </a:t>
            </a:r>
          </a:p>
          <a:p>
            <a:pPr marL="0" indent="0" algn="just">
              <a:spcBef>
                <a:spcPts val="2500"/>
              </a:spcBef>
              <a:buNone/>
            </a:pPr>
            <a:endParaRPr lang="fr-FR" sz="1400" b="1" dirty="0"/>
          </a:p>
          <a:p>
            <a:pPr marL="0" indent="0" algn="just">
              <a:spcBef>
                <a:spcPts val="2500"/>
              </a:spcBef>
              <a:buNone/>
            </a:pPr>
            <a:r>
              <a:rPr lang="fr-FR" sz="1400" b="1" dirty="0"/>
              <a:t>La rémunération du mandataire est fixée par le président du tribunal avec l'accord du débiteur. `</a:t>
            </a:r>
          </a:p>
          <a:p>
            <a:pPr marL="0" indent="0" algn="just">
              <a:spcBef>
                <a:spcPts val="2500"/>
              </a:spcBef>
              <a:buNone/>
            </a:pPr>
            <a:r>
              <a:rPr lang="fr-FR" sz="1400" b="1" dirty="0"/>
              <a:t>Il en est de même de la durée de la mission, fixée par le président du Tribunal.</a:t>
            </a:r>
          </a:p>
        </p:txBody>
      </p:sp>
      <p:cxnSp>
        <p:nvCxnSpPr>
          <p:cNvPr id="25" name="Straight Connector 24">
            <a:extLst>
              <a:ext uri="{FF2B5EF4-FFF2-40B4-BE49-F238E27FC236}">
                <a16:creationId xmlns:a16="http://schemas.microsoft.com/office/drawing/2014/main" id="{652938D1-813E-4650-AAB9-E09257454F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83456" y="5765296"/>
            <a:ext cx="10215974"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747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45B3EE-5593-B2C5-C7C8-C2C03AD7D914}"/>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89BBA96D-760C-44C0-B94F-3FDC8357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Néon avec virus dans un bouclier sur fond bleu. Scène tridimensionnelle réaliste. Médecine de santé et concept de coronavirus covid-19. Facile à recadrer pour toutes les tailles d’impression et de médias sociaux.">
            <a:extLst>
              <a:ext uri="{FF2B5EF4-FFF2-40B4-BE49-F238E27FC236}">
                <a16:creationId xmlns:a16="http://schemas.microsoft.com/office/drawing/2014/main" id="{CE509C77-B65C-4587-77B3-21478022C27B}"/>
              </a:ext>
            </a:extLst>
          </p:cNvPr>
          <p:cNvPicPr>
            <a:picLocks noGrp="1" noChangeAspect="1"/>
          </p:cNvPicPr>
          <p:nvPr>
            <p:ph sz="half" idx="1"/>
          </p:nvPr>
        </p:nvPicPr>
        <p:blipFill>
          <a:blip r:embed="rId3"/>
          <a:srcRect/>
          <a:stretch>
            <a:fillRect/>
          </a:stretch>
        </p:blipFill>
        <p:spPr>
          <a:xfrm>
            <a:off x="20" y="10"/>
            <a:ext cx="12191980" cy="6857990"/>
          </a:xfrm>
          <a:prstGeom prst="rect">
            <a:avLst/>
          </a:prstGeom>
        </p:spPr>
      </p:pic>
      <p:sp useBgFill="1">
        <p:nvSpPr>
          <p:cNvPr id="23" name="Rectangle 22">
            <a:extLst>
              <a:ext uri="{FF2B5EF4-FFF2-40B4-BE49-F238E27FC236}">
                <a16:creationId xmlns:a16="http://schemas.microsoft.com/office/drawing/2014/main" id="{EAA5F1BF-F733-47EA-A79A-01F3AD5A7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0600" y="1071435"/>
            <a:ext cx="10208830" cy="47197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E0F6CE3-CB27-3798-1847-0F2040534942}"/>
              </a:ext>
            </a:extLst>
          </p:cNvPr>
          <p:cNvSpPr>
            <a:spLocks noGrp="1"/>
          </p:cNvSpPr>
          <p:nvPr>
            <p:ph type="title"/>
          </p:nvPr>
        </p:nvSpPr>
        <p:spPr>
          <a:xfrm>
            <a:off x="1561863" y="1584797"/>
            <a:ext cx="3305701" cy="3584187"/>
          </a:xfrm>
        </p:spPr>
        <p:txBody>
          <a:bodyPr vert="horz" lIns="91440" tIns="45720" rIns="91440" bIns="45720" rtlCol="0" anchor="t">
            <a:normAutofit/>
          </a:bodyPr>
          <a:lstStyle/>
          <a:p>
            <a:r>
              <a:rPr lang="en-US" sz="3600" dirty="0"/>
              <a:t>Quelle </a:t>
            </a:r>
            <a:r>
              <a:rPr lang="en-US" sz="3600" dirty="0" err="1"/>
              <a:t>est</a:t>
            </a:r>
            <a:r>
              <a:rPr lang="en-US" sz="3600" dirty="0"/>
              <a:t> la mission du </a:t>
            </a:r>
            <a:r>
              <a:rPr lang="en-US" sz="3600" dirty="0" err="1"/>
              <a:t>mandataire</a:t>
            </a:r>
            <a:r>
              <a:rPr lang="en-US" sz="3600" dirty="0"/>
              <a:t>?</a:t>
            </a:r>
          </a:p>
        </p:txBody>
      </p:sp>
      <p:sp>
        <p:nvSpPr>
          <p:cNvPr id="4" name="Espace réservé du contenu 3">
            <a:extLst>
              <a:ext uri="{FF2B5EF4-FFF2-40B4-BE49-F238E27FC236}">
                <a16:creationId xmlns:a16="http://schemas.microsoft.com/office/drawing/2014/main" id="{042B0DA7-BF59-02A6-C2F7-598C838A388B}"/>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4596063" y="1641372"/>
            <a:ext cx="5955257" cy="3435954"/>
          </a:xfrm>
        </p:spPr>
        <p:txBody>
          <a:bodyPr>
            <a:normAutofit/>
          </a:bodyPr>
          <a:lstStyle/>
          <a:p>
            <a:pPr marL="0" indent="0" algn="just">
              <a:lnSpc>
                <a:spcPct val="110000"/>
              </a:lnSpc>
              <a:spcBef>
                <a:spcPts val="2500"/>
              </a:spcBef>
              <a:buNone/>
            </a:pPr>
            <a:r>
              <a:rPr lang="fr-FR" sz="1100" b="1" dirty="0"/>
              <a:t>La mission du mandataire </a:t>
            </a:r>
            <a:r>
              <a:rPr lang="fr-FR" sz="1100" b="1" i="1" dirty="0"/>
              <a:t>ad hoc</a:t>
            </a:r>
            <a:r>
              <a:rPr lang="fr-FR" sz="1100" b="1" dirty="0"/>
              <a:t>, dont la durée est fixée librement par le juge, est d’analyser la situation qui est à l’origine des difficultés de l’entreprise et d’aider le chef d’entreprise à négocier avec ses créanciers.  </a:t>
            </a:r>
          </a:p>
          <a:p>
            <a:pPr marL="0" indent="0" algn="just">
              <a:lnSpc>
                <a:spcPct val="110000"/>
              </a:lnSpc>
              <a:spcBef>
                <a:spcPts val="2500"/>
              </a:spcBef>
              <a:buNone/>
            </a:pPr>
            <a:r>
              <a:rPr lang="fr-FR" sz="1100" b="1" dirty="0"/>
              <a:t>En tant qu’intermédiaire, le mandataire </a:t>
            </a:r>
            <a:r>
              <a:rPr lang="fr-FR" sz="1100" b="1" i="1" dirty="0"/>
              <a:t>ad hoc</a:t>
            </a:r>
            <a:r>
              <a:rPr lang="fr-FR" sz="1100" b="1" dirty="0"/>
              <a:t> peut faciliter les concessions réciproques, et partant la conclusion d’un accord amiable, tout en facilitant également les échanges avec le président du Tribunal. </a:t>
            </a:r>
          </a:p>
          <a:p>
            <a:pPr marL="0" indent="0" algn="just">
              <a:lnSpc>
                <a:spcPct val="110000"/>
              </a:lnSpc>
              <a:spcBef>
                <a:spcPts val="2500"/>
              </a:spcBef>
              <a:buNone/>
            </a:pPr>
            <a:endParaRPr lang="fr-FR" sz="1100" b="1" dirty="0"/>
          </a:p>
          <a:p>
            <a:pPr marL="0" indent="0" algn="just">
              <a:lnSpc>
                <a:spcPct val="110000"/>
              </a:lnSpc>
              <a:spcBef>
                <a:spcPts val="2500"/>
              </a:spcBef>
              <a:buNone/>
            </a:pPr>
            <a:r>
              <a:rPr lang="fr-FR" sz="1100" b="1" dirty="0"/>
              <a:t>En pratique, il est fréquent que des accords soient négociés, dans un premier temps, dans le cadre d’un mandat </a:t>
            </a:r>
            <a:r>
              <a:rPr lang="fr-FR" sz="1100" b="1" i="1" dirty="0"/>
              <a:t>ad hoc</a:t>
            </a:r>
            <a:r>
              <a:rPr lang="fr-FR" sz="1100" b="1" dirty="0"/>
              <a:t>, pour être repris, dans un second temps, par le biais d’une procédure de conciliation. </a:t>
            </a:r>
          </a:p>
        </p:txBody>
      </p:sp>
      <p:cxnSp>
        <p:nvCxnSpPr>
          <p:cNvPr id="25" name="Straight Connector 24">
            <a:extLst>
              <a:ext uri="{FF2B5EF4-FFF2-40B4-BE49-F238E27FC236}">
                <a16:creationId xmlns:a16="http://schemas.microsoft.com/office/drawing/2014/main" id="{652938D1-813E-4650-AAB9-E09257454F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83456" y="5765296"/>
            <a:ext cx="10215974"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963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E8035DB-75EE-7144-B376-EF207D5601F1}">
  <we:reference id="wa200005669" version="2.0.0.0" store="fr-FR" storeType="OMEX"/>
  <we:alternateReferences>
    <we:reference id="wa200005669" version="2.0.0.0" store="wa20000566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264</TotalTime>
  <Words>2026</Words>
  <Application>Microsoft Macintosh PowerPoint</Application>
  <PresentationFormat>Grand écran</PresentationFormat>
  <Paragraphs>118</Paragraphs>
  <Slides>18</Slides>
  <Notes>16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Aptos</vt:lpstr>
      <vt:lpstr>Arial</vt:lpstr>
      <vt:lpstr>Grandview Display</vt:lpstr>
      <vt:lpstr>Neue Haas Grotesk Text Pro</vt:lpstr>
      <vt:lpstr>DashVTI</vt:lpstr>
      <vt:lpstr>Le droit au silence en droit des entreprises en difficultés</vt:lpstr>
      <vt:lpstr>Existence du droit au silence?</vt:lpstr>
      <vt:lpstr>Mauvaise réputation? </vt:lpstr>
      <vt:lpstr>Anticiper pour un droit à la confidentialité </vt:lpstr>
      <vt:lpstr>Le mandat ad hoc</vt:lpstr>
      <vt:lpstr>Présentation</vt:lpstr>
      <vt:lpstr>Quand y recourir?  Quelles difficultés? </vt:lpstr>
      <vt:lpstr>Quels sont les pouvoirs du Tribunal?</vt:lpstr>
      <vt:lpstr>Quelle est la mission du mandataire?</vt:lpstr>
      <vt:lpstr>Quels sont les avantages et les inconvénients ?</vt:lpstr>
      <vt:lpstr>La conciliation</vt:lpstr>
      <vt:lpstr>La procédure de conciliation  </vt:lpstr>
      <vt:lpstr>Quand y recourir?</vt:lpstr>
      <vt:lpstr>Forme de la demande</vt:lpstr>
      <vt:lpstr>Quel est l’intérêt de la conciliation? </vt:lpstr>
      <vt:lpstr>Comment se déroule la conciliation? </vt:lpstr>
      <vt:lpstr>La confidentialité est-elle systématique pour la conciliation ? </vt:lpstr>
      <vt:lpstr>Conclusion: mandat vs/conciliation?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droit au silence en droit des entreprises en difficultés</dc:title>
  <dc:creator>CÉCILE LISANTI</dc:creator>
  <cp:lastModifiedBy>CÉCILE LISANTI</cp:lastModifiedBy>
  <cp:revision>18</cp:revision>
  <dcterms:created xsi:type="dcterms:W3CDTF">2025-06-17T13:31:29Z</dcterms:created>
  <dcterms:modified xsi:type="dcterms:W3CDTF">2025-06-20T07:53:54Z</dcterms:modified>
</cp:coreProperties>
</file>