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5" r:id="rId3"/>
    <p:sldId id="259" r:id="rId4"/>
    <p:sldId id="266" r:id="rId5"/>
    <p:sldId id="267" r:id="rId6"/>
    <p:sldId id="260" r:id="rId7"/>
    <p:sldId id="269" r:id="rId8"/>
    <p:sldId id="270" r:id="rId9"/>
    <p:sldId id="271" r:id="rId10"/>
    <p:sldId id="272" r:id="rId11"/>
    <p:sldId id="273" r:id="rId12"/>
    <p:sldId id="274" r:id="rId13"/>
    <p:sldId id="268" r:id="rId14"/>
    <p:sldId id="257" r:id="rId15"/>
    <p:sldId id="258"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608"/>
    <a:srgbClr val="1D71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F5F8D2-1E96-4C03-917A-8488273B7D15}" v="1" dt="2024-06-28T06:24:36.45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p:cViewPr varScale="1">
        <p:scale>
          <a:sx n="102" d="100"/>
          <a:sy n="102" d="100"/>
        </p:scale>
        <p:origin x="84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ier ZIEGLER" userId="2355765c-9477-4ed3-b923-7801d9e01b09" providerId="ADAL" clId="{5DF5F8D2-1E96-4C03-917A-8488273B7D15}"/>
    <pc:docChg chg="custSel modSld">
      <pc:chgData name="Olivier ZIEGLER" userId="2355765c-9477-4ed3-b923-7801d9e01b09" providerId="ADAL" clId="{5DF5F8D2-1E96-4C03-917A-8488273B7D15}" dt="2024-06-28T06:29:38.772" v="26" actId="20577"/>
      <pc:docMkLst>
        <pc:docMk/>
      </pc:docMkLst>
      <pc:sldChg chg="modSp mod">
        <pc:chgData name="Olivier ZIEGLER" userId="2355765c-9477-4ed3-b923-7801d9e01b09" providerId="ADAL" clId="{5DF5F8D2-1E96-4C03-917A-8488273B7D15}" dt="2024-06-28T06:24:53.160" v="17" actId="20577"/>
        <pc:sldMkLst>
          <pc:docMk/>
          <pc:sldMk cId="356863817" sldId="264"/>
        </pc:sldMkLst>
        <pc:spChg chg="mod">
          <ac:chgData name="Olivier ZIEGLER" userId="2355765c-9477-4ed3-b923-7801d9e01b09" providerId="ADAL" clId="{5DF5F8D2-1E96-4C03-917A-8488273B7D15}" dt="2024-06-28T06:24:53.160" v="17" actId="20577"/>
          <ac:spMkLst>
            <pc:docMk/>
            <pc:sldMk cId="356863817" sldId="264"/>
            <ac:spMk id="3" creationId="{31DCAC14-1B96-DAD5-470D-B2E6A14895E3}"/>
          </ac:spMkLst>
        </pc:spChg>
      </pc:sldChg>
      <pc:sldChg chg="modSp mod">
        <pc:chgData name="Olivier ZIEGLER" userId="2355765c-9477-4ed3-b923-7801d9e01b09" providerId="ADAL" clId="{5DF5F8D2-1E96-4C03-917A-8488273B7D15}" dt="2024-06-28T06:29:38.772" v="26" actId="20577"/>
        <pc:sldMkLst>
          <pc:docMk/>
          <pc:sldMk cId="3033641055" sldId="273"/>
        </pc:sldMkLst>
        <pc:spChg chg="mod">
          <ac:chgData name="Olivier ZIEGLER" userId="2355765c-9477-4ed3-b923-7801d9e01b09" providerId="ADAL" clId="{5DF5F8D2-1E96-4C03-917A-8488273B7D15}" dt="2024-06-28T06:29:38.772" v="26" actId="20577"/>
          <ac:spMkLst>
            <pc:docMk/>
            <pc:sldMk cId="3033641055" sldId="273"/>
            <ac:spMk id="3" creationId="{31DCAC14-1B96-DAD5-470D-B2E6A14895E3}"/>
          </ac:spMkLst>
        </pc:spChg>
      </pc:sldChg>
      <pc:sldChg chg="modSp mod">
        <pc:chgData name="Olivier ZIEGLER" userId="2355765c-9477-4ed3-b923-7801d9e01b09" providerId="ADAL" clId="{5DF5F8D2-1E96-4C03-917A-8488273B7D15}" dt="2024-06-28T06:24:36.502" v="3" actId="27636"/>
        <pc:sldMkLst>
          <pc:docMk/>
          <pc:sldMk cId="141169932" sldId="279"/>
        </pc:sldMkLst>
        <pc:spChg chg="mod">
          <ac:chgData name="Olivier ZIEGLER" userId="2355765c-9477-4ed3-b923-7801d9e01b09" providerId="ADAL" clId="{5DF5F8D2-1E96-4C03-917A-8488273B7D15}" dt="2024-06-28T06:24:36.502" v="3" actId="27636"/>
          <ac:spMkLst>
            <pc:docMk/>
            <pc:sldMk cId="141169932" sldId="279"/>
            <ac:spMk id="11" creationId="{B9BC4D05-DDDC-59CA-728A-C3D57160CDD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6F832-5EC1-416C-B0EA-ED0CC5D6AFAC}" type="datetimeFigureOut">
              <a:rPr lang="fr-FR" smtClean="0"/>
              <a:t>19/06/2025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710E6-C911-467F-90E5-613D6863AC4E}" type="slidenum">
              <a:rPr lang="fr-FR" smtClean="0"/>
              <a:t>‹N°›</a:t>
            </a:fld>
            <a:endParaRPr lang="fr-FR"/>
          </a:p>
        </p:txBody>
      </p:sp>
    </p:spTree>
    <p:extLst>
      <p:ext uri="{BB962C8B-B14F-4D97-AF65-F5344CB8AC3E}">
        <p14:creationId xmlns:p14="http://schemas.microsoft.com/office/powerpoint/2010/main" val="2110920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C1371-AE5B-4F36-738E-02F4619D7DB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0766F68-4ADD-E8CA-0B0A-138AEA3A3B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2E16FC6-C009-07F8-6C9E-450AB47E9593}"/>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5" name="Espace réservé du pied de page 4">
            <a:extLst>
              <a:ext uri="{FF2B5EF4-FFF2-40B4-BE49-F238E27FC236}">
                <a16:creationId xmlns:a16="http://schemas.microsoft.com/office/drawing/2014/main" id="{B7BE9B42-CAA1-6AF7-1B54-8C5A34F2C9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BCE065-1B4E-C469-8E57-169BB990C729}"/>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88581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3AD809-EE45-9CAB-9E1E-9E2960FDF36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41D9CD8-A641-A406-6CD7-4A00B7DC15D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2503378-913B-8293-351F-89AF8ACA012B}"/>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5" name="Espace réservé du pied de page 4">
            <a:extLst>
              <a:ext uri="{FF2B5EF4-FFF2-40B4-BE49-F238E27FC236}">
                <a16:creationId xmlns:a16="http://schemas.microsoft.com/office/drawing/2014/main" id="{0367D8D0-51AF-129F-CE65-4342A103B6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48746C6-CA24-54D6-AC37-05E43CDFB949}"/>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95297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0A67FFE-1C40-0757-D5C5-427999A32FB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E0E464B-3B4B-3AA5-FC44-9EC8B8215B4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8172CC-07EF-C2D2-D45F-6E8BE6C9C6B1}"/>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5" name="Espace réservé du pied de page 4">
            <a:extLst>
              <a:ext uri="{FF2B5EF4-FFF2-40B4-BE49-F238E27FC236}">
                <a16:creationId xmlns:a16="http://schemas.microsoft.com/office/drawing/2014/main" id="{B498A857-8AB5-D10F-09BC-32A090A0D4B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3E7167A-5364-045C-6934-3DE1460020B3}"/>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2879863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FE1408-6CD1-8F79-FA7F-15CFBD32F29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5A96116-6606-1BC8-1D9A-FEDB0434C31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DAEDEF2-FBCA-09D5-6708-61FD53426120}"/>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5" name="Espace réservé du pied de page 4">
            <a:extLst>
              <a:ext uri="{FF2B5EF4-FFF2-40B4-BE49-F238E27FC236}">
                <a16:creationId xmlns:a16="http://schemas.microsoft.com/office/drawing/2014/main" id="{A721AFCF-AB98-17A0-04E5-0DC2EC6953D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3DDAF6-86FB-07E7-D8F7-CAEDE2425AB5}"/>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1827608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E3033D-992F-69EE-1DA9-74120ED732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29946C8-3BEE-709E-6639-F28317EA99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560E078-DF24-34DA-D37A-FFC611697FEE}"/>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5" name="Espace réservé du pied de page 4">
            <a:extLst>
              <a:ext uri="{FF2B5EF4-FFF2-40B4-BE49-F238E27FC236}">
                <a16:creationId xmlns:a16="http://schemas.microsoft.com/office/drawing/2014/main" id="{02EC19E7-060B-C1CE-8183-017E80212F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56054D-4ED2-F648-8FA7-B551710B629E}"/>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4088496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AE8E1E-EF39-27E3-21E2-77E8FEAE43D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BE7A791-5AD5-83E0-EA61-135B166FCEC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7FCFF58-383B-F889-522C-4EC100C3CA9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1FE2E73-449E-D107-5913-0381604D8369}"/>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6" name="Espace réservé du pied de page 5">
            <a:extLst>
              <a:ext uri="{FF2B5EF4-FFF2-40B4-BE49-F238E27FC236}">
                <a16:creationId xmlns:a16="http://schemas.microsoft.com/office/drawing/2014/main" id="{8D07FAD8-5A4D-D11D-EED1-7C0E0E76AF7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6DD3426-B42F-37A0-7DDB-0FC09D9D2A55}"/>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155958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122EF6-5341-594F-5782-B80A4BB02A6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BE9D403-8482-638B-8258-E38BA22CC0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6A004D9-B8F4-745B-28A2-78BBAE262D6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1432934-B6EE-CCA8-7723-6EA061D8B4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99235F6-ABB7-1963-3E83-B12DDE09148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543D909-C4EA-11AC-70E4-DC340D04BD41}"/>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8" name="Espace réservé du pied de page 7">
            <a:extLst>
              <a:ext uri="{FF2B5EF4-FFF2-40B4-BE49-F238E27FC236}">
                <a16:creationId xmlns:a16="http://schemas.microsoft.com/office/drawing/2014/main" id="{913EC231-5F77-0CB7-BC64-C04530CBCB6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3E609B8-B25C-2E67-7B52-65854B3AA889}"/>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1317921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F7F728-4171-6A98-31F1-C6586116854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CB85EB9-C82F-FADF-97C4-80839A037147}"/>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4" name="Espace réservé du pied de page 3">
            <a:extLst>
              <a:ext uri="{FF2B5EF4-FFF2-40B4-BE49-F238E27FC236}">
                <a16:creationId xmlns:a16="http://schemas.microsoft.com/office/drawing/2014/main" id="{EBA236AC-CA3C-BD12-84D2-2DDF7FFECBF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7D59BF3-F6C1-5981-1260-B368854AF8BA}"/>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3106183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F20092-A0C7-53BC-ADC2-E824639F80C6}"/>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3" name="Espace réservé du pied de page 2">
            <a:extLst>
              <a:ext uri="{FF2B5EF4-FFF2-40B4-BE49-F238E27FC236}">
                <a16:creationId xmlns:a16="http://schemas.microsoft.com/office/drawing/2014/main" id="{F95A5C8F-1FE3-2FC4-0022-30A2FA9F718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91FCDFC-B287-AFFF-5BAB-40ED113ACDFF}"/>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266197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AA319A-2C2E-67D8-9307-1021A732891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225E1B6-05DA-C315-014D-CDB3248606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F0E8BDF-9478-1814-82E1-11F51CD455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F766798-71EA-BDE9-8562-ADE891A754FF}"/>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6" name="Espace réservé du pied de page 5">
            <a:extLst>
              <a:ext uri="{FF2B5EF4-FFF2-40B4-BE49-F238E27FC236}">
                <a16:creationId xmlns:a16="http://schemas.microsoft.com/office/drawing/2014/main" id="{EB352ECF-5D2F-CDDF-924F-1C417FA3040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1FFD70F-43F6-6C38-0F2E-AAF58DC6D193}"/>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4075475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44DDA5-891B-7D23-FC65-D1B35ADB3E0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C2E91F6-86A6-A440-2E72-CD12397B31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3BF83D5-DE71-E96D-27B2-6B5E3B4DF3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45E73C-84F4-D647-08C1-840E2A65B3E2}"/>
              </a:ext>
            </a:extLst>
          </p:cNvPr>
          <p:cNvSpPr>
            <a:spLocks noGrp="1"/>
          </p:cNvSpPr>
          <p:nvPr>
            <p:ph type="dt" sz="half" idx="10"/>
          </p:nvPr>
        </p:nvSpPr>
        <p:spPr/>
        <p:txBody>
          <a:bodyPr/>
          <a:lstStyle/>
          <a:p>
            <a:fld id="{6F79EE3F-FC51-4429-A6CD-9E316BA14A59}" type="datetimeFigureOut">
              <a:rPr lang="fr-FR" smtClean="0"/>
              <a:t>19/06/2025</a:t>
            </a:fld>
            <a:endParaRPr lang="fr-FR"/>
          </a:p>
        </p:txBody>
      </p:sp>
      <p:sp>
        <p:nvSpPr>
          <p:cNvPr id="6" name="Espace réservé du pied de page 5">
            <a:extLst>
              <a:ext uri="{FF2B5EF4-FFF2-40B4-BE49-F238E27FC236}">
                <a16:creationId xmlns:a16="http://schemas.microsoft.com/office/drawing/2014/main" id="{F7670954-8555-6088-AC2C-A5545AD60C7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732F014-F7ED-5D8D-2918-1FF72D0A88E6}"/>
              </a:ext>
            </a:extLst>
          </p:cNvPr>
          <p:cNvSpPr>
            <a:spLocks noGrp="1"/>
          </p:cNvSpPr>
          <p:nvPr>
            <p:ph type="sldNum" sz="quarter" idx="12"/>
          </p:nvPr>
        </p:nvSpPr>
        <p:spPr/>
        <p:txBody>
          <a:bodyPr/>
          <a:lstStyle/>
          <a:p>
            <a:fld id="{1AF8FBEB-559F-4EF8-8E31-BF240AF5AD35}" type="slidenum">
              <a:rPr lang="fr-FR" smtClean="0"/>
              <a:t>‹N°›</a:t>
            </a:fld>
            <a:endParaRPr lang="fr-FR"/>
          </a:p>
        </p:txBody>
      </p:sp>
    </p:spTree>
    <p:extLst>
      <p:ext uri="{BB962C8B-B14F-4D97-AF65-F5344CB8AC3E}">
        <p14:creationId xmlns:p14="http://schemas.microsoft.com/office/powerpoint/2010/main" val="23708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462D3A4-9BC5-62DE-C912-779530A58D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D494E89-64DA-6265-9BF4-4DB4D8B95E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F0B77C-288C-8761-245F-B4F1319F0A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9EE3F-FC51-4429-A6CD-9E316BA14A59}" type="datetimeFigureOut">
              <a:rPr lang="fr-FR" smtClean="0"/>
              <a:t>19/06/2025</a:t>
            </a:fld>
            <a:endParaRPr lang="fr-FR"/>
          </a:p>
        </p:txBody>
      </p:sp>
      <p:sp>
        <p:nvSpPr>
          <p:cNvPr id="5" name="Espace réservé du pied de page 4">
            <a:extLst>
              <a:ext uri="{FF2B5EF4-FFF2-40B4-BE49-F238E27FC236}">
                <a16:creationId xmlns:a16="http://schemas.microsoft.com/office/drawing/2014/main" id="{390286BE-BFD1-75D9-1B92-CCAD3C3150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4361C62-F847-0873-DB65-378B3D1F32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8FBEB-559F-4EF8-8E31-BF240AF5AD35}" type="slidenum">
              <a:rPr lang="fr-FR" smtClean="0"/>
              <a:t>‹N°›</a:t>
            </a:fld>
            <a:endParaRPr lang="fr-FR"/>
          </a:p>
        </p:txBody>
      </p:sp>
    </p:spTree>
    <p:extLst>
      <p:ext uri="{BB962C8B-B14F-4D97-AF65-F5344CB8AC3E}">
        <p14:creationId xmlns:p14="http://schemas.microsoft.com/office/powerpoint/2010/main" val="2230112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upport.google.com/websearch/answer/9172218?hl=fr"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cnil.fr/fr/comprendre-mes-droits/le-droit-leffacement-supprimer-vos-donnees-en-lign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EE7CFD5-5147-E3B2-0CEE-CBA5622864A2}"/>
              </a:ext>
            </a:extLst>
          </p:cNvPr>
          <p:cNvSpPr>
            <a:spLocks noGrp="1" noRot="1" noMove="1" noResize="1" noEditPoints="1" noAdjustHandles="1" noChangeArrowheads="1" noChangeShapeType="1"/>
          </p:cNvSpPr>
          <p:nvPr/>
        </p:nvSpPr>
        <p:spPr>
          <a:xfrm>
            <a:off x="0" y="4099560"/>
            <a:ext cx="12192000" cy="2758440"/>
          </a:xfrm>
          <a:prstGeom prst="rect">
            <a:avLst/>
          </a:prstGeom>
          <a:solidFill>
            <a:srgbClr val="1D71B8"/>
          </a:solidFill>
          <a:ln>
            <a:solidFill>
              <a:srgbClr val="1D71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2D775E70-B6AB-20AD-0E13-06DFB5E8938D}"/>
              </a:ext>
            </a:extLst>
          </p:cNvPr>
          <p:cNvSpPr txBox="1">
            <a:spLocks noGrp="1" noRot="1" noMove="1" noResize="1" noEditPoints="1" noAdjustHandles="1" noChangeArrowheads="1" noChangeShapeType="1"/>
          </p:cNvSpPr>
          <p:nvPr/>
        </p:nvSpPr>
        <p:spPr>
          <a:xfrm>
            <a:off x="2680570" y="4049456"/>
            <a:ext cx="8686800" cy="2123658"/>
          </a:xfrm>
          <a:prstGeom prst="rect">
            <a:avLst/>
          </a:prstGeom>
          <a:noFill/>
        </p:spPr>
        <p:txBody>
          <a:bodyPr wrap="square" rtlCol="0">
            <a:spAutoFit/>
          </a:bodyPr>
          <a:lstStyle/>
          <a:p>
            <a:r>
              <a:rPr lang="fr-FR" sz="6600" dirty="0">
                <a:solidFill>
                  <a:schemeClr val="bg1"/>
                </a:solidFill>
                <a:latin typeface="Arial" panose="020B0604020202020204" pitchFamily="34" charset="0"/>
                <a:cs typeface="Arial" panose="020B0604020202020204" pitchFamily="34" charset="0"/>
              </a:rPr>
              <a:t>JOURNEE ANNUELLE DES CIP</a:t>
            </a:r>
          </a:p>
        </p:txBody>
      </p:sp>
      <p:sp>
        <p:nvSpPr>
          <p:cNvPr id="6" name="ZoneTexte 5">
            <a:extLst>
              <a:ext uri="{FF2B5EF4-FFF2-40B4-BE49-F238E27FC236}">
                <a16:creationId xmlns:a16="http://schemas.microsoft.com/office/drawing/2014/main" id="{EF0B267A-2E95-6AF6-EF2F-6A939E05BF0C}"/>
              </a:ext>
            </a:extLst>
          </p:cNvPr>
          <p:cNvSpPr txBox="1">
            <a:spLocks noGrp="1" noRot="1" noMove="1" noResize="1" noEditPoints="1" noAdjustHandles="1" noChangeArrowheads="1" noChangeShapeType="1"/>
          </p:cNvSpPr>
          <p:nvPr/>
        </p:nvSpPr>
        <p:spPr>
          <a:xfrm>
            <a:off x="2711885" y="6106438"/>
            <a:ext cx="8668011" cy="584775"/>
          </a:xfrm>
          <a:prstGeom prst="rect">
            <a:avLst/>
          </a:prstGeom>
          <a:noFill/>
        </p:spPr>
        <p:txBody>
          <a:bodyPr wrap="square" rtlCol="0">
            <a:spAutoFit/>
          </a:bodyPr>
          <a:lstStyle/>
          <a:p>
            <a:r>
              <a:rPr lang="fr-FR" sz="3200" dirty="0">
                <a:solidFill>
                  <a:schemeClr val="bg1"/>
                </a:solidFill>
                <a:latin typeface="Arial" panose="020B0604020202020204" pitchFamily="34" charset="0"/>
                <a:cs typeface="Arial" panose="020B0604020202020204" pitchFamily="34" charset="0"/>
              </a:rPr>
              <a:t>vendredi 20 juin 2025, Paris</a:t>
            </a:r>
          </a:p>
        </p:txBody>
      </p:sp>
      <p:pic>
        <p:nvPicPr>
          <p:cNvPr id="8" name="Image 7" descr="Une image contenant Graphique, logo, Police, texte&#10;&#10;Description générée automatiquement">
            <a:extLst>
              <a:ext uri="{FF2B5EF4-FFF2-40B4-BE49-F238E27FC236}">
                <a16:creationId xmlns:a16="http://schemas.microsoft.com/office/drawing/2014/main" id="{2F8152AE-F5F4-1A95-BED7-6C92E664B41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1523" y="527751"/>
            <a:ext cx="5165863" cy="3429000"/>
          </a:xfrm>
          <a:prstGeom prst="rect">
            <a:avLst/>
          </a:prstGeom>
        </p:spPr>
      </p:pic>
    </p:spTree>
    <p:extLst>
      <p:ext uri="{BB962C8B-B14F-4D97-AF65-F5344CB8AC3E}">
        <p14:creationId xmlns:p14="http://schemas.microsoft.com/office/powerpoint/2010/main" val="2267136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0E7BD8-2AF7-10B1-DF48-073BDEED3652}"/>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B0B7E690-5786-692A-62EB-DA5D1A73CFE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41" name="ZoneTexte 40">
            <a:extLst>
              <a:ext uri="{FF2B5EF4-FFF2-40B4-BE49-F238E27FC236}">
                <a16:creationId xmlns:a16="http://schemas.microsoft.com/office/drawing/2014/main" id="{65455D62-7A61-EA83-D552-B4DA39058604}"/>
              </a:ext>
            </a:extLst>
          </p:cNvPr>
          <p:cNvSpPr txBox="1"/>
          <p:nvPr/>
        </p:nvSpPr>
        <p:spPr>
          <a:xfrm>
            <a:off x="976919" y="224326"/>
            <a:ext cx="9119187" cy="369332"/>
          </a:xfrm>
          <a:prstGeom prst="rect">
            <a:avLst/>
          </a:prstGeom>
          <a:noFill/>
        </p:spPr>
        <p:txBody>
          <a:bodyPr wrap="square">
            <a:spAutoFit/>
          </a:bodyPr>
          <a:lstStyle/>
          <a:p>
            <a:r>
              <a:rPr lang="fr-FR" sz="1800" b="1" i="0" strike="noStrike" baseline="0" dirty="0">
                <a:solidFill>
                  <a:srgbClr val="EC6608"/>
                </a:solidFill>
                <a:latin typeface="Arial" panose="020B0604020202020204" pitchFamily="34" charset="0"/>
                <a:cs typeface="Arial" panose="020B0604020202020204" pitchFamily="34" charset="0"/>
              </a:rPr>
              <a:t>LE DROIT A L’OUBLI DANS LE </a:t>
            </a:r>
            <a:r>
              <a:rPr lang="fr-FR" b="1" dirty="0">
                <a:solidFill>
                  <a:srgbClr val="EC6608"/>
                </a:solidFill>
                <a:latin typeface="Arial" panose="020B0604020202020204" pitchFamily="34" charset="0"/>
                <a:cs typeface="Arial" panose="020B0604020202020204" pitchFamily="34" charset="0"/>
              </a:rPr>
              <a:t>DROIT DES DONNEES PERSONNELLES</a:t>
            </a:r>
            <a:endParaRPr lang="fr-FR" sz="1800" b="1" i="0" strike="noStrike" baseline="0" dirty="0">
              <a:solidFill>
                <a:srgbClr val="EC6608"/>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41E52A44-573B-D192-653B-3D30D919CAD9}"/>
              </a:ext>
            </a:extLst>
          </p:cNvPr>
          <p:cNvSpPr txBox="1"/>
          <p:nvPr/>
        </p:nvSpPr>
        <p:spPr>
          <a:xfrm>
            <a:off x="1225723" y="1643896"/>
            <a:ext cx="9370003" cy="3570208"/>
          </a:xfrm>
          <a:prstGeom prst="rect">
            <a:avLst/>
          </a:prstGeom>
          <a:noFill/>
        </p:spPr>
        <p:txBody>
          <a:bodyPr wrap="square">
            <a:spAutoFit/>
          </a:bodyPr>
          <a:lstStyle/>
          <a:p>
            <a:pPr marL="285750" indent="-285750">
              <a:buFont typeface="Arial" panose="020B0604020202020204" pitchFamily="34" charset="0"/>
              <a:buChar char="•"/>
            </a:pPr>
            <a:r>
              <a:rPr lang="fr-FR" sz="1600" dirty="0">
                <a:latin typeface="Aptos" panose="020B0004020202020204" pitchFamily="34" charset="0"/>
              </a:rPr>
              <a:t>Fondement légal : </a:t>
            </a:r>
          </a:p>
          <a:p>
            <a:pPr marL="742950" lvl="1" indent="-285750">
              <a:buFont typeface="Arial" panose="020B0604020202020204" pitchFamily="34" charset="0"/>
              <a:buChar char="•"/>
            </a:pPr>
            <a:r>
              <a:rPr lang="fr-FR" sz="1600" dirty="0">
                <a:latin typeface="Aptos" panose="020B0004020202020204" pitchFamily="34" charset="0"/>
              </a:rPr>
              <a:t>article 17 du RGPD, le droit à l’oubli est un droit à l’effacement</a:t>
            </a:r>
          </a:p>
          <a:p>
            <a:pPr marL="742950" lvl="1" indent="-285750">
              <a:buFont typeface="Arial" panose="020B0604020202020204" pitchFamily="34" charset="0"/>
              <a:buChar char="•"/>
            </a:pPr>
            <a:r>
              <a:rPr lang="fr-FR" sz="1600" dirty="0">
                <a:latin typeface="Aptos" panose="020B0004020202020204" pitchFamily="34" charset="0"/>
              </a:rPr>
              <a:t>le droit à l’oubli est un droit de demander le déférencement à un moteur de recherche (CJUE, 13 mai 2014, </a:t>
            </a:r>
            <a:r>
              <a:rPr lang="fr-FR" sz="1600" dirty="0" err="1">
                <a:latin typeface="Aptos" panose="020B0004020202020204" pitchFamily="34" charset="0"/>
              </a:rPr>
              <a:t>aff.</a:t>
            </a:r>
            <a:r>
              <a:rPr lang="fr-FR" sz="1600" dirty="0">
                <a:latin typeface="Aptos" panose="020B0004020202020204" pitchFamily="34" charset="0"/>
              </a:rPr>
              <a:t> C-131/12, Google Spain)</a:t>
            </a:r>
          </a:p>
          <a:p>
            <a:pPr marL="742950" lvl="1" indent="-285750">
              <a:buFont typeface="Arial" panose="020B0604020202020204" pitchFamily="34" charset="0"/>
              <a:buChar char="•"/>
            </a:pPr>
            <a:endParaRPr lang="fr-FR" sz="1600" dirty="0">
              <a:latin typeface="Aptos" panose="020B0004020202020204" pitchFamily="34" charset="0"/>
            </a:endParaRPr>
          </a:p>
          <a:p>
            <a:pPr marL="285750" indent="-285750">
              <a:buFont typeface="Arial" panose="020B0604020202020204" pitchFamily="34" charset="0"/>
              <a:buChar char="•"/>
            </a:pPr>
            <a:r>
              <a:rPr lang="fr-FR" sz="1600" b="1" dirty="0">
                <a:latin typeface="Aptos" panose="020B0004020202020204" pitchFamily="34" charset="0"/>
              </a:rPr>
              <a:t>A retenir : le droit à l’oubli n’est pas absolu </a:t>
            </a:r>
            <a:r>
              <a:rPr lang="fr-FR" sz="1600" dirty="0">
                <a:latin typeface="Aptos" panose="020B0004020202020204" pitchFamily="34" charset="0"/>
              </a:rPr>
              <a:t>; il doit être mis en balance avec la liberté d’information pour déterminer la donnée est strictement nécessaire à l’information du public</a:t>
            </a:r>
          </a:p>
          <a:p>
            <a:pPr marL="742950" lvl="1" indent="-285750">
              <a:buFont typeface="Arial" panose="020B0604020202020204" pitchFamily="34" charset="0"/>
              <a:buChar char="•"/>
            </a:pPr>
            <a:r>
              <a:rPr lang="fr-FR" sz="1600" dirty="0">
                <a:latin typeface="Aptos" panose="020B0004020202020204" pitchFamily="34" charset="0"/>
              </a:rPr>
              <a:t>méthode du faisceau d’indices (nature de la donnée, son contenu, caractère objectif, source, conditions et date de mise en ligne, répercussion du référencement pour la personne concernée, notoriété de la personne concernée)</a:t>
            </a:r>
          </a:p>
          <a:p>
            <a:pPr marL="742950" lvl="1" indent="-285750">
              <a:buFont typeface="Arial" panose="020B0604020202020204" pitchFamily="34" charset="0"/>
              <a:buChar char="•"/>
            </a:pPr>
            <a:r>
              <a:rPr lang="fr-FR" sz="1600" dirty="0">
                <a:latin typeface="Aptos" panose="020B0004020202020204" pitchFamily="34" charset="0"/>
              </a:rPr>
              <a:t>équilibre varie selon que la donnée fait l’objet d’une protection spéciale (ex. donnée sensible, donnée pénale) : s’il s’agit d’une donnée sensible ou pénale, la balance penchera plus facilement en faveur de l’application du RGPD</a:t>
            </a: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3760736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0E46B3-589A-F945-D77F-A84D654BBA57}"/>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11801E83-5979-7817-BC28-66EC14FA7649}"/>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41" name="ZoneTexte 40">
            <a:extLst>
              <a:ext uri="{FF2B5EF4-FFF2-40B4-BE49-F238E27FC236}">
                <a16:creationId xmlns:a16="http://schemas.microsoft.com/office/drawing/2014/main" id="{09E2CC87-F160-7192-8B1E-30B09BECF4FE}"/>
              </a:ext>
            </a:extLst>
          </p:cNvPr>
          <p:cNvSpPr txBox="1"/>
          <p:nvPr/>
        </p:nvSpPr>
        <p:spPr>
          <a:xfrm>
            <a:off x="976919" y="224326"/>
            <a:ext cx="9119187" cy="369332"/>
          </a:xfrm>
          <a:prstGeom prst="rect">
            <a:avLst/>
          </a:prstGeom>
          <a:noFill/>
        </p:spPr>
        <p:txBody>
          <a:bodyPr wrap="square">
            <a:spAutoFit/>
          </a:bodyPr>
          <a:lstStyle/>
          <a:p>
            <a:r>
              <a:rPr lang="fr-FR" sz="1800" b="1" i="0" strike="noStrike" baseline="0" dirty="0">
                <a:solidFill>
                  <a:srgbClr val="EC6608"/>
                </a:solidFill>
                <a:latin typeface="Arial" panose="020B0604020202020204" pitchFamily="34" charset="0"/>
                <a:cs typeface="Arial" panose="020B0604020202020204" pitchFamily="34" charset="0"/>
              </a:rPr>
              <a:t>LE DROIT A L’OUBLI DANS LE </a:t>
            </a:r>
            <a:r>
              <a:rPr lang="fr-FR" b="1" dirty="0">
                <a:solidFill>
                  <a:srgbClr val="EC6608"/>
                </a:solidFill>
                <a:latin typeface="Arial" panose="020B0604020202020204" pitchFamily="34" charset="0"/>
                <a:cs typeface="Arial" panose="020B0604020202020204" pitchFamily="34" charset="0"/>
              </a:rPr>
              <a:t>DROIT DES DONNEES PERSONNELLES</a:t>
            </a:r>
            <a:endParaRPr lang="fr-FR" sz="1800" b="1" i="0" strike="noStrike" baseline="0" dirty="0">
              <a:solidFill>
                <a:srgbClr val="EC6608"/>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FEC1C233-AD8A-48B3-DBCA-DCDD59193BE7}"/>
              </a:ext>
            </a:extLst>
          </p:cNvPr>
          <p:cNvSpPr txBox="1"/>
          <p:nvPr/>
        </p:nvSpPr>
        <p:spPr>
          <a:xfrm>
            <a:off x="1103175" y="1243867"/>
            <a:ext cx="9370003" cy="4093428"/>
          </a:xfrm>
          <a:prstGeom prst="rect">
            <a:avLst/>
          </a:prstGeom>
          <a:noFill/>
        </p:spPr>
        <p:txBody>
          <a:bodyPr wrap="square">
            <a:spAutoFit/>
          </a:bodyPr>
          <a:lstStyle/>
          <a:p>
            <a:pPr marL="285750" indent="-285750">
              <a:buFont typeface="Arial" panose="020B0604020202020204" pitchFamily="34" charset="0"/>
              <a:buChar char="•"/>
            </a:pPr>
            <a:r>
              <a:rPr lang="fr-FR" sz="1600" b="1" dirty="0">
                <a:latin typeface="Aptos" panose="020B0004020202020204" pitchFamily="34" charset="0"/>
              </a:rPr>
              <a:t>Données relatives au droit des entreprises en difficulté : </a:t>
            </a:r>
          </a:p>
          <a:p>
            <a:pPr marL="742950" lvl="1" indent="-285750">
              <a:buFont typeface="Arial" panose="020B0604020202020204" pitchFamily="34" charset="0"/>
              <a:buChar char="•"/>
            </a:pPr>
            <a:r>
              <a:rPr lang="fr-FR" sz="1600" dirty="0">
                <a:latin typeface="Aptos" panose="020B0004020202020204" pitchFamily="34" charset="0"/>
              </a:rPr>
              <a:t>condamnation (pénale) à une interdiction de gérer : </a:t>
            </a:r>
            <a:r>
              <a:rPr lang="fr-FR" sz="1600" u="sng" dirty="0">
                <a:latin typeface="Aptos" panose="020B0004020202020204" pitchFamily="34" charset="0"/>
              </a:rPr>
              <a:t>Conseil d’Etat, 10e et 9e ch. réunies, 20 avr. 2023, n° 463487 </a:t>
            </a:r>
            <a:r>
              <a:rPr lang="fr-FR" sz="1600" dirty="0">
                <a:latin typeface="Aptos" panose="020B0004020202020204" pitchFamily="34" charset="0"/>
              </a:rPr>
              <a:t>qui a accueilli la demande de déférencement, formulée plusieurs années après, d’un article de presse régionale faisant état du prononcé d’une peine d’interdiction de gérer pendant prononcée contre un dirigeant</a:t>
            </a:r>
          </a:p>
          <a:p>
            <a:pPr marL="742950" lvl="1" indent="-285750">
              <a:buFont typeface="Arial" panose="020B0604020202020204" pitchFamily="34" charset="0"/>
              <a:buChar char="•"/>
            </a:pPr>
            <a:r>
              <a:rPr lang="fr-FR" sz="1600" dirty="0">
                <a:latin typeface="Aptos" panose="020B0004020202020204" pitchFamily="34" charset="0"/>
              </a:rPr>
              <a:t>Quid du déréférencement d’un article de presse, paru il y a quelques années, sur les difficultés économiques rencontrées par une entreprise (sans aspect pénal) ? </a:t>
            </a:r>
          </a:p>
          <a:p>
            <a:pPr marL="1200150" lvl="2" indent="-285750">
              <a:buFont typeface="Arial" panose="020B0604020202020204" pitchFamily="34" charset="0"/>
              <a:buChar char="•"/>
            </a:pPr>
            <a:r>
              <a:rPr lang="fr-FR" sz="1600" dirty="0">
                <a:latin typeface="Aptos" panose="020B0004020202020204" pitchFamily="34" charset="0"/>
              </a:rPr>
              <a:t>pas de décision à ce jour</a:t>
            </a:r>
          </a:p>
          <a:p>
            <a:pPr marL="1200150" lvl="2" indent="-285750">
              <a:buFont typeface="Arial" panose="020B0604020202020204" pitchFamily="34" charset="0"/>
              <a:buChar char="•"/>
            </a:pPr>
            <a:endParaRPr lang="fr-FR" sz="1600" dirty="0">
              <a:latin typeface="Aptos" panose="020B0004020202020204" pitchFamily="34" charset="0"/>
            </a:endParaRPr>
          </a:p>
          <a:p>
            <a:pPr marL="285750" indent="-285750">
              <a:buFont typeface="Arial" panose="020B0604020202020204" pitchFamily="34" charset="0"/>
              <a:buChar char="•"/>
            </a:pPr>
            <a:r>
              <a:rPr lang="fr-FR" sz="1600" b="1" dirty="0">
                <a:latin typeface="Aptos" panose="020B0004020202020204" pitchFamily="34" charset="0"/>
              </a:rPr>
              <a:t>Comment exercer ses droits en matière de données personnelles ? </a:t>
            </a:r>
          </a:p>
          <a:p>
            <a:pPr marL="742950" lvl="1" indent="-285750">
              <a:buFont typeface="Arial" panose="020B0604020202020204" pitchFamily="34" charset="0"/>
              <a:buChar char="•"/>
            </a:pPr>
            <a:r>
              <a:rPr lang="fr-FR" sz="1600" dirty="0">
                <a:latin typeface="Aptos" panose="020B0004020202020204" pitchFamily="34" charset="0"/>
              </a:rPr>
              <a:t>auprès du responsable de traitement, demande fondée sur le droit à l’effacement ou au droit au déférencement (</a:t>
            </a:r>
            <a:r>
              <a:rPr lang="fr-FR" sz="16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Supprimer des résultats de recherche Google des contenus me concernant et publiés sur des sites dont les pratiques en matière de suppression de contenu sont abusives - Aide Recherche Google</a:t>
            </a:r>
            <a:endParaRPr lang="fr-FR" sz="1600" dirty="0">
              <a:latin typeface="Aptos" panose="020B0004020202020204" pitchFamily="34" charset="0"/>
            </a:endParaRPr>
          </a:p>
          <a:p>
            <a:pPr marL="742950" lvl="1" indent="-285750">
              <a:buFont typeface="Arial" panose="020B0604020202020204" pitchFamily="34" charset="0"/>
              <a:buChar char="•"/>
            </a:pPr>
            <a:r>
              <a:rPr lang="fr-FR" sz="1600" dirty="0">
                <a:latin typeface="Aptos" panose="020B0004020202020204" pitchFamily="34" charset="0"/>
              </a:rPr>
              <a:t>à défaut de réponse, saisine de la CNIL en ligne : </a:t>
            </a:r>
            <a:r>
              <a:rPr lang="fr-FR" sz="16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tooltip="https://www.cnil.fr/fr/comprendre-mes-droits/le-droit-leffacement-supprimer-vos-donnees-en-ligne"/>
              </a:rPr>
              <a:t>https://www.cnil.fr/fr/comprendre-mes-droits/le-droit-leffacement-supprimer-vos-donnees-en-ligne</a:t>
            </a:r>
            <a:endParaRPr lang="fr-FR" sz="16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69784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C279C8-2AF4-4D78-CB20-24812B0D10B4}"/>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1C8CBB53-6B6E-23EC-4AD6-1EB7D3A9F93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41" name="ZoneTexte 40">
            <a:extLst>
              <a:ext uri="{FF2B5EF4-FFF2-40B4-BE49-F238E27FC236}">
                <a16:creationId xmlns:a16="http://schemas.microsoft.com/office/drawing/2014/main" id="{B8BC0CD5-4C70-2619-868E-32BD0BC620EE}"/>
              </a:ext>
            </a:extLst>
          </p:cNvPr>
          <p:cNvSpPr txBox="1"/>
          <p:nvPr/>
        </p:nvSpPr>
        <p:spPr>
          <a:xfrm>
            <a:off x="976919" y="224326"/>
            <a:ext cx="9119187" cy="369332"/>
          </a:xfrm>
          <a:prstGeom prst="rect">
            <a:avLst/>
          </a:prstGeom>
          <a:noFill/>
        </p:spPr>
        <p:txBody>
          <a:bodyPr wrap="square">
            <a:spAutoFit/>
          </a:bodyPr>
          <a:lstStyle/>
          <a:p>
            <a:r>
              <a:rPr lang="fr-FR" sz="1800" b="1" i="0" strike="noStrike" baseline="0" dirty="0">
                <a:solidFill>
                  <a:srgbClr val="EC6608"/>
                </a:solidFill>
                <a:latin typeface="Arial" panose="020B0604020202020204" pitchFamily="34" charset="0"/>
                <a:cs typeface="Arial" panose="020B0604020202020204" pitchFamily="34" charset="0"/>
              </a:rPr>
              <a:t>LES OUTILS SPECIFIQUES AU DROIT DES ENTREPRISES EN DIFFICULTE</a:t>
            </a:r>
          </a:p>
        </p:txBody>
      </p:sp>
      <p:sp>
        <p:nvSpPr>
          <p:cNvPr id="3" name="ZoneTexte 2">
            <a:extLst>
              <a:ext uri="{FF2B5EF4-FFF2-40B4-BE49-F238E27FC236}">
                <a16:creationId xmlns:a16="http://schemas.microsoft.com/office/drawing/2014/main" id="{9D8593A7-1A4C-6C70-E37D-5D696F598A88}"/>
              </a:ext>
            </a:extLst>
          </p:cNvPr>
          <p:cNvSpPr txBox="1"/>
          <p:nvPr/>
        </p:nvSpPr>
        <p:spPr>
          <a:xfrm>
            <a:off x="1103175" y="1243867"/>
            <a:ext cx="9370003" cy="4731745"/>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Le droit des entreprises en difficulté contient peu d’outils mettant en œuvre le droit à l’oubli</a:t>
            </a:r>
          </a:p>
          <a:p>
            <a:pPr marL="285750" indent="-285750">
              <a:lnSpc>
                <a:spcPct val="107000"/>
              </a:lnSpc>
              <a:spcAft>
                <a:spcPts val="800"/>
              </a:spcAft>
              <a:buFont typeface="Arial" panose="020B0604020202020204" pitchFamily="34" charset="0"/>
              <a:buChar char="•"/>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Rappel : le Code de commerce organise la publicité de l’information qu’une entreprise se trouve en procédure collective (modification des registres, RCS et RNE et publication au BODDAC)</a:t>
            </a:r>
          </a:p>
          <a:p>
            <a:pPr marL="285750" indent="-285750">
              <a:lnSpc>
                <a:spcPct val="107000"/>
              </a:lnSpc>
              <a:spcAft>
                <a:spcPts val="800"/>
              </a:spcAft>
              <a:buFont typeface="Arial" panose="020B0604020202020204" pitchFamily="34" charset="0"/>
              <a:buChar char="•"/>
            </a:pPr>
            <a:r>
              <a:rPr lang="fr-FR" sz="1600" b="1" kern="100" dirty="0">
                <a:latin typeface="Aptos" panose="020B0004020202020204" pitchFamily="34" charset="0"/>
                <a:ea typeface="Aptos" panose="020B0004020202020204" pitchFamily="34" charset="0"/>
                <a:cs typeface="Times New Roman" panose="02020603050405020304" pitchFamily="18" charset="0"/>
              </a:rPr>
              <a:t>Droit à l’oubli : </a:t>
            </a:r>
            <a:r>
              <a:rPr lang="fr-FR" sz="1600" kern="100" dirty="0">
                <a:latin typeface="Aptos" panose="020B0004020202020204" pitchFamily="34" charset="0"/>
                <a:ea typeface="Aptos" panose="020B0004020202020204" pitchFamily="34" charset="0"/>
                <a:cs typeface="Times New Roman" panose="02020603050405020304" pitchFamily="18" charset="0"/>
              </a:rPr>
              <a:t>l</a:t>
            </a:r>
            <a:r>
              <a:rPr lang="fr-FR" sz="1600" kern="100" dirty="0">
                <a:effectLst/>
                <a:latin typeface="Aptos" panose="020B0004020202020204" pitchFamily="34" charset="0"/>
                <a:ea typeface="Aptos" panose="020B0004020202020204" pitchFamily="34" charset="0"/>
                <a:cs typeface="Times New Roman" panose="02020603050405020304" pitchFamily="18" charset="0"/>
              </a:rPr>
              <a:t>e Code prévoit alors un effacement (radiation) automatique (sans aucune demande faite en ce sens) des mentions portées au </a:t>
            </a:r>
            <a:r>
              <a:rPr lang="fr-FR" sz="1600" kern="100" dirty="0" err="1">
                <a:effectLst/>
                <a:latin typeface="Aptos" panose="020B0004020202020204" pitchFamily="34" charset="0"/>
                <a:ea typeface="Aptos" panose="020B0004020202020204" pitchFamily="34" charset="0"/>
                <a:cs typeface="Times New Roman" panose="02020603050405020304" pitchFamily="18" charset="0"/>
              </a:rPr>
              <a:t>Kbis</a:t>
            </a:r>
            <a:r>
              <a:rPr lang="fr-FR" sz="1600" kern="100" dirty="0">
                <a:effectLst/>
                <a:latin typeface="Aptos" panose="020B0004020202020204" pitchFamily="34" charset="0"/>
                <a:ea typeface="Aptos" panose="020B0004020202020204" pitchFamily="34" charset="0"/>
                <a:cs typeface="Times New Roman" panose="02020603050405020304" pitchFamily="18" charset="0"/>
              </a:rPr>
              <a:t> dans différentes hypothèses (C. com., art. R. 123-135) :</a:t>
            </a:r>
          </a:p>
          <a:p>
            <a:pPr marL="800100" lvl="1" indent="-342900">
              <a:lnSpc>
                <a:spcPct val="107000"/>
              </a:lnSpc>
              <a:buFont typeface="Aptos" panose="020B0004020202020204" pitchFamily="34" charset="0"/>
              <a:buChar char="-"/>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il a été mis fin à une procédure de sauvegarde ou à une procédure de redressement si les difficultés qui justifient l’ouverture de la procédure ont disparues</a:t>
            </a:r>
          </a:p>
          <a:p>
            <a:pPr marL="800100" lvl="1" indent="-342900">
              <a:lnSpc>
                <a:spcPct val="107000"/>
              </a:lnSpc>
              <a:buFont typeface="Aptos" panose="020B0004020202020204" pitchFamily="34" charset="0"/>
              <a:buChar char="-"/>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il a été constaté l'achèvement de l'exécution du plan de sauvegarde ou de redressement (les engagements ont été tenus)</a:t>
            </a:r>
          </a:p>
          <a:p>
            <a:pPr marL="800100" lvl="1" indent="-342900">
              <a:lnSpc>
                <a:spcPct val="107000"/>
              </a:lnSpc>
              <a:buFont typeface="Aptos" panose="020B0004020202020204" pitchFamily="34" charset="0"/>
              <a:buChar char="-"/>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le plan de sauvegarde est toujours en cours à l'expiration d'un délai de deux ans à compter de son arrêté</a:t>
            </a:r>
          </a:p>
          <a:p>
            <a:pPr marL="800100" lvl="1" indent="-342900">
              <a:lnSpc>
                <a:spcPct val="107000"/>
              </a:lnSpc>
              <a:buFont typeface="Aptos" panose="020B0004020202020204" pitchFamily="34" charset="0"/>
              <a:buChar char="-"/>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le plan de redressement est toujours en cours à l'expiration d'un délai de deux ans à compter de son arrêté</a:t>
            </a:r>
          </a:p>
          <a:p>
            <a:pPr marL="800100" lvl="1" indent="-342900">
              <a:lnSpc>
                <a:spcPct val="107000"/>
              </a:lnSpc>
              <a:spcAft>
                <a:spcPts val="800"/>
              </a:spcAft>
              <a:buFont typeface="Aptos" panose="020B0004020202020204" pitchFamily="34" charset="0"/>
              <a:buChar char="-"/>
            </a:pPr>
            <a:r>
              <a:rPr lang="fr-FR" sz="1600" kern="100" dirty="0">
                <a:effectLst/>
                <a:latin typeface="Aptos" panose="020B0004020202020204" pitchFamily="34" charset="0"/>
                <a:ea typeface="Aptos" panose="020B0004020202020204" pitchFamily="34" charset="0"/>
                <a:cs typeface="Times New Roman" panose="02020603050405020304" pitchFamily="18" charset="0"/>
              </a:rPr>
              <a:t>il a été mis fin à une procédure de liquidation judiciaire pour extinction du passif (en application de l'article L. 643-9)</a:t>
            </a:r>
          </a:p>
          <a:p>
            <a:endParaRPr lang="fr-FR" sz="18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44475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EEE012-C61C-1053-1ABC-36084A548537}"/>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66CE9B59-01B4-5443-3464-B623DABCF39E}"/>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12" name="ZoneTexte 11">
            <a:extLst>
              <a:ext uri="{FF2B5EF4-FFF2-40B4-BE49-F238E27FC236}">
                <a16:creationId xmlns:a16="http://schemas.microsoft.com/office/drawing/2014/main" id="{3FC94694-349F-56A9-838C-F9503262E8CC}"/>
              </a:ext>
            </a:extLst>
          </p:cNvPr>
          <p:cNvSpPr txBox="1"/>
          <p:nvPr/>
        </p:nvSpPr>
        <p:spPr>
          <a:xfrm>
            <a:off x="1280976" y="1069215"/>
            <a:ext cx="10036513" cy="2693045"/>
          </a:xfrm>
          <a:prstGeom prst="rect">
            <a:avLst/>
          </a:prstGeom>
          <a:noFill/>
        </p:spPr>
        <p:txBody>
          <a:bodyPr wrap="square">
            <a:spAutoFit/>
          </a:bodyPr>
          <a:lstStyle/>
          <a:p>
            <a:r>
              <a:rPr lang="fr-FR" sz="2400" b="1" i="0" u="sng" strike="noStrike" baseline="0" dirty="0">
                <a:solidFill>
                  <a:srgbClr val="EC6608"/>
                </a:solidFill>
                <a:latin typeface="Arial" panose="020B0604020202020204" pitchFamily="34" charset="0"/>
                <a:cs typeface="Arial" panose="020B0604020202020204" pitchFamily="34" charset="0"/>
              </a:rPr>
              <a:t>LE DROIT A L’ERREUR</a:t>
            </a:r>
          </a:p>
          <a:p>
            <a:endParaRPr lang="fr-FR" sz="2800" dirty="0">
              <a:solidFill>
                <a:srgbClr val="1D71B8"/>
              </a:solidFill>
              <a:latin typeface="Arial" panose="020B0604020202020204" pitchFamily="34" charset="0"/>
              <a:cs typeface="Arial" panose="020B0604020202020204" pitchFamily="34" charset="0"/>
            </a:endParaRPr>
          </a:p>
          <a:p>
            <a:endParaRPr lang="fr-FR" sz="900" i="0" u="none" strike="noStrike" baseline="0" dirty="0">
              <a:solidFill>
                <a:srgbClr val="1D71B8"/>
              </a:solidFill>
              <a:latin typeface="Aptos" panose="020B0004020202020204" pitchFamily="34" charset="0"/>
            </a:endParaRPr>
          </a:p>
          <a:p>
            <a:r>
              <a:rPr lang="fr-FR" sz="2400" b="1" i="0" u="none" strike="noStrike" baseline="0" dirty="0">
                <a:solidFill>
                  <a:srgbClr val="1D71B8"/>
                </a:solidFill>
                <a:latin typeface="Aptos" panose="020B0004020202020204" pitchFamily="34" charset="0"/>
              </a:rPr>
              <a:t>Jean-Marie CHABAUD</a:t>
            </a:r>
            <a:r>
              <a:rPr lang="fr-FR" sz="2400" b="0" i="0" u="none" strike="noStrike" baseline="0" dirty="0">
                <a:solidFill>
                  <a:srgbClr val="1D71B8"/>
                </a:solidFill>
                <a:latin typeface="Aptos" panose="020B0004020202020204" pitchFamily="34" charset="0"/>
              </a:rPr>
              <a:t>, Président du CIP National, membre du bureau et trésorier du Conseil national des barreaux, ancien bâtonnier du barreau de Nîmes</a:t>
            </a:r>
          </a:p>
          <a:p>
            <a:endParaRPr lang="fr-FR" sz="3600" i="0" u="none" strike="noStrike" baseline="0" dirty="0">
              <a:solidFill>
                <a:srgbClr val="1D71B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7770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681094-7322-99DA-8BA1-CB31E06A1E5D}"/>
              </a:ext>
            </a:extLst>
          </p:cNvPr>
          <p:cNvSpPr>
            <a:spLocks noGrp="1"/>
          </p:cNvSpPr>
          <p:nvPr>
            <p:ph type="title"/>
          </p:nvPr>
        </p:nvSpPr>
        <p:spPr/>
        <p:txBody>
          <a:bodyPr>
            <a:normAutofit/>
          </a:bodyPr>
          <a:lstStyle/>
          <a:p>
            <a:r>
              <a:rPr lang="fr-FR" sz="2400" b="1" i="0" strike="noStrike" baseline="0" dirty="0">
                <a:solidFill>
                  <a:srgbClr val="EC6608"/>
                </a:solidFill>
                <a:latin typeface="Arial" panose="020B0604020202020204" pitchFamily="34" charset="0"/>
                <a:cs typeface="Arial" panose="020B0604020202020204" pitchFamily="34" charset="0"/>
              </a:rPr>
              <a:t>LE DIRIGEANT</a:t>
            </a:r>
            <a:endParaRPr lang="fr-FR" sz="2400" dirty="0"/>
          </a:p>
        </p:txBody>
      </p:sp>
      <p:sp>
        <p:nvSpPr>
          <p:cNvPr id="3" name="Espace réservé du contenu 2">
            <a:extLst>
              <a:ext uri="{FF2B5EF4-FFF2-40B4-BE49-F238E27FC236}">
                <a16:creationId xmlns:a16="http://schemas.microsoft.com/office/drawing/2014/main" id="{1FA544D9-1367-11EA-7E48-916D7509B5B1}"/>
              </a:ext>
            </a:extLst>
          </p:cNvPr>
          <p:cNvSpPr>
            <a:spLocks noGrp="1"/>
          </p:cNvSpPr>
          <p:nvPr>
            <p:ph idx="1"/>
          </p:nvPr>
        </p:nvSpPr>
        <p:spPr/>
        <p:txBody>
          <a:bodyPr/>
          <a:lstStyle/>
          <a:p>
            <a:r>
              <a:rPr lang="fr-FR" sz="2400" dirty="0">
                <a:latin typeface="Aptos" panose="020B0004020202020204" pitchFamily="34" charset="0"/>
              </a:rPr>
              <a:t>1.1 L’erreur de « simple » négligence de l’article L.651-2 du Code de Commerce </a:t>
            </a:r>
          </a:p>
          <a:p>
            <a:endParaRPr lang="fr-FR" sz="2400" dirty="0">
              <a:latin typeface="Aptos" panose="020B0004020202020204" pitchFamily="34" charset="0"/>
            </a:endParaRPr>
          </a:p>
          <a:p>
            <a:r>
              <a:rPr lang="fr-FR" sz="2400" dirty="0">
                <a:latin typeface="Aptos" panose="020B0004020202020204" pitchFamily="34" charset="0"/>
              </a:rPr>
              <a:t>1.2 le dirigeant bénévole d’une association</a:t>
            </a:r>
          </a:p>
          <a:p>
            <a:endParaRPr lang="fr-FR" dirty="0"/>
          </a:p>
          <a:p>
            <a:endParaRPr lang="fr-FR" dirty="0"/>
          </a:p>
        </p:txBody>
      </p:sp>
    </p:spTree>
    <p:extLst>
      <p:ext uri="{BB962C8B-B14F-4D97-AF65-F5344CB8AC3E}">
        <p14:creationId xmlns:p14="http://schemas.microsoft.com/office/powerpoint/2010/main" val="2591019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B9971D-029F-0667-51BB-731BA8A4971E}"/>
              </a:ext>
            </a:extLst>
          </p:cNvPr>
          <p:cNvSpPr>
            <a:spLocks noGrp="1"/>
          </p:cNvSpPr>
          <p:nvPr>
            <p:ph type="title"/>
          </p:nvPr>
        </p:nvSpPr>
        <p:spPr/>
        <p:txBody>
          <a:bodyPr/>
          <a:lstStyle/>
          <a:p>
            <a:r>
              <a:rPr lang="fr-FR" sz="2400" b="1" dirty="0">
                <a:solidFill>
                  <a:srgbClr val="EC6608"/>
                </a:solidFill>
                <a:latin typeface="Arial" panose="020B0604020202020204" pitchFamily="34" charset="0"/>
                <a:cs typeface="Arial" panose="020B0604020202020204" pitchFamily="34" charset="0"/>
              </a:rPr>
              <a:t>LE DÉBITEUR PERSONNE PHYSIQUE</a:t>
            </a:r>
            <a:br>
              <a:rPr lang="fr-FR" dirty="0"/>
            </a:br>
            <a:endParaRPr lang="fr-FR" dirty="0"/>
          </a:p>
        </p:txBody>
      </p:sp>
      <p:sp>
        <p:nvSpPr>
          <p:cNvPr id="3" name="Espace réservé du contenu 2">
            <a:extLst>
              <a:ext uri="{FF2B5EF4-FFF2-40B4-BE49-F238E27FC236}">
                <a16:creationId xmlns:a16="http://schemas.microsoft.com/office/drawing/2014/main" id="{92557174-C930-A4E9-1BE0-9ACCACB8F4C8}"/>
              </a:ext>
            </a:extLst>
          </p:cNvPr>
          <p:cNvSpPr>
            <a:spLocks noGrp="1"/>
          </p:cNvSpPr>
          <p:nvPr>
            <p:ph idx="1"/>
          </p:nvPr>
        </p:nvSpPr>
        <p:spPr/>
        <p:txBody>
          <a:bodyPr/>
          <a:lstStyle/>
          <a:p>
            <a:r>
              <a:rPr lang="fr-FR" sz="2400" dirty="0">
                <a:latin typeface="Aptos" panose="020B0004020202020204" pitchFamily="34" charset="0"/>
              </a:rPr>
              <a:t>2.1 Un nouveau rebond immédiat : L.641-9 III (loi 14.02.2022) + L.681-2 VII du Code de Commerce</a:t>
            </a:r>
          </a:p>
          <a:p>
            <a:endParaRPr lang="fr-FR" sz="2400" dirty="0">
              <a:latin typeface="Aptos" panose="020B0004020202020204" pitchFamily="34" charset="0"/>
            </a:endParaRPr>
          </a:p>
          <a:p>
            <a:r>
              <a:rPr lang="fr-FR" sz="2400" dirty="0">
                <a:latin typeface="Aptos" panose="020B0004020202020204" pitchFamily="34" charset="0"/>
              </a:rPr>
              <a:t>2.2  Un effacement des dettes « classique » depuis 1985 : L.643-11 du Code de Commerce,  mais sous conditions…</a:t>
            </a:r>
          </a:p>
          <a:p>
            <a:endParaRPr lang="fr-FR" dirty="0"/>
          </a:p>
        </p:txBody>
      </p:sp>
    </p:spTree>
    <p:extLst>
      <p:ext uri="{BB962C8B-B14F-4D97-AF65-F5344CB8AC3E}">
        <p14:creationId xmlns:p14="http://schemas.microsoft.com/office/powerpoint/2010/main" val="404904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8CEECFF6-3D3A-BD79-C688-A490EE69515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12" name="ZoneTexte 11">
            <a:extLst>
              <a:ext uri="{FF2B5EF4-FFF2-40B4-BE49-F238E27FC236}">
                <a16:creationId xmlns:a16="http://schemas.microsoft.com/office/drawing/2014/main" id="{9F154227-EFA3-01B2-7CEF-BB253A06055A}"/>
              </a:ext>
            </a:extLst>
          </p:cNvPr>
          <p:cNvSpPr txBox="1"/>
          <p:nvPr/>
        </p:nvSpPr>
        <p:spPr>
          <a:xfrm>
            <a:off x="1475709" y="1069215"/>
            <a:ext cx="10036513" cy="2246769"/>
          </a:xfrm>
          <a:prstGeom prst="rect">
            <a:avLst/>
          </a:prstGeom>
          <a:noFill/>
        </p:spPr>
        <p:txBody>
          <a:bodyPr wrap="square">
            <a:spAutoFit/>
          </a:bodyPr>
          <a:lstStyle/>
          <a:p>
            <a:r>
              <a:rPr lang="fr-FR" sz="2400" b="1" i="0" u="sng" strike="noStrike" baseline="0" dirty="0">
                <a:solidFill>
                  <a:srgbClr val="EC6608"/>
                </a:solidFill>
                <a:latin typeface="Arial" panose="020B0604020202020204" pitchFamily="34" charset="0"/>
                <a:cs typeface="Arial" panose="020B0604020202020204" pitchFamily="34" charset="0"/>
              </a:rPr>
              <a:t>OUVERTURE ET INTRODUCTION :</a:t>
            </a:r>
          </a:p>
          <a:p>
            <a:endParaRPr lang="fr-FR" sz="2800" dirty="0">
              <a:solidFill>
                <a:srgbClr val="1D71B8"/>
              </a:solidFill>
              <a:latin typeface="Arial" panose="020B0604020202020204" pitchFamily="34" charset="0"/>
              <a:cs typeface="Arial" panose="020B0604020202020204" pitchFamily="34" charset="0"/>
            </a:endParaRPr>
          </a:p>
          <a:p>
            <a:endParaRPr lang="fr-FR" sz="2000" b="0" i="0" u="none" strike="noStrike" baseline="0" dirty="0">
              <a:solidFill>
                <a:srgbClr val="1D71B8"/>
              </a:solidFill>
              <a:latin typeface="Aptos" panose="020B0004020202020204" pitchFamily="34" charset="0"/>
            </a:endParaRPr>
          </a:p>
          <a:p>
            <a:r>
              <a:rPr lang="fr-FR" sz="2000" b="1" i="0" u="none" strike="noStrike" baseline="0" dirty="0">
                <a:solidFill>
                  <a:srgbClr val="1D71B8"/>
                </a:solidFill>
                <a:latin typeface="Calibri" panose="020F0502020204030204" pitchFamily="34" charset="0"/>
              </a:rPr>
              <a:t>Jean-Marie CHABAUD</a:t>
            </a:r>
            <a:r>
              <a:rPr lang="fr-FR" sz="2000" b="0" i="0" u="none" strike="noStrike" baseline="0" dirty="0">
                <a:solidFill>
                  <a:srgbClr val="1D71B8"/>
                </a:solidFill>
                <a:latin typeface="Aptos" panose="020B0004020202020204" pitchFamily="34" charset="0"/>
              </a:rPr>
              <a:t>, Président du CIP National, membre du bureau et trésorier du Conseil national des barreaux, ancien bâtonnier du barreau de Nîmes</a:t>
            </a:r>
            <a:endParaRPr lang="fr-FR" sz="3200" i="0" u="none" strike="noStrike" baseline="0" dirty="0">
              <a:solidFill>
                <a:srgbClr val="1D71B8"/>
              </a:solidFill>
              <a:latin typeface="Arial" panose="020B0604020202020204" pitchFamily="34" charset="0"/>
              <a:cs typeface="Arial" panose="020B0604020202020204" pitchFamily="34" charset="0"/>
            </a:endParaRPr>
          </a:p>
          <a:p>
            <a:endParaRPr lang="fr-FR" sz="2800" dirty="0">
              <a:solidFill>
                <a:srgbClr val="1D71B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3326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8CEECFF6-3D3A-BD79-C688-A490EE69515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12" name="ZoneTexte 11">
            <a:extLst>
              <a:ext uri="{FF2B5EF4-FFF2-40B4-BE49-F238E27FC236}">
                <a16:creationId xmlns:a16="http://schemas.microsoft.com/office/drawing/2014/main" id="{9F154227-EFA3-01B2-7CEF-BB253A06055A}"/>
              </a:ext>
            </a:extLst>
          </p:cNvPr>
          <p:cNvSpPr txBox="1"/>
          <p:nvPr/>
        </p:nvSpPr>
        <p:spPr>
          <a:xfrm>
            <a:off x="1280976" y="1069215"/>
            <a:ext cx="10036513" cy="1754326"/>
          </a:xfrm>
          <a:prstGeom prst="rect">
            <a:avLst/>
          </a:prstGeom>
          <a:noFill/>
        </p:spPr>
        <p:txBody>
          <a:bodyPr wrap="square">
            <a:spAutoFit/>
          </a:bodyPr>
          <a:lstStyle/>
          <a:p>
            <a:r>
              <a:rPr lang="fr-FR" sz="2400" b="1" i="0" u="sng" strike="noStrike" baseline="0" dirty="0">
                <a:solidFill>
                  <a:srgbClr val="EC6608"/>
                </a:solidFill>
                <a:latin typeface="Arial" panose="020B0604020202020204" pitchFamily="34" charset="0"/>
                <a:cs typeface="Arial" panose="020B0604020202020204" pitchFamily="34" charset="0"/>
              </a:rPr>
              <a:t>MATINEE : </a:t>
            </a:r>
          </a:p>
          <a:p>
            <a:endParaRPr lang="fr-FR" sz="2800" i="0" u="none" strike="noStrike" baseline="0" dirty="0">
              <a:solidFill>
                <a:srgbClr val="1D71B8"/>
              </a:solidFill>
              <a:latin typeface="Arial" panose="020B0604020202020204" pitchFamily="34" charset="0"/>
              <a:cs typeface="Arial" panose="020B0604020202020204" pitchFamily="34" charset="0"/>
            </a:endParaRPr>
          </a:p>
          <a:p>
            <a:r>
              <a:rPr lang="fr-FR" sz="2800" i="0" u="none" strike="noStrike" baseline="0" dirty="0">
                <a:solidFill>
                  <a:srgbClr val="1D71B8"/>
                </a:solidFill>
                <a:latin typeface="Arial" panose="020B0604020202020204" pitchFamily="34" charset="0"/>
                <a:cs typeface="Arial" panose="020B0604020202020204" pitchFamily="34" charset="0"/>
              </a:rPr>
              <a:t>La mauvaise réputation : du droit au silence au droit à l’erreur en passant par le droit à l’oubli </a:t>
            </a:r>
          </a:p>
        </p:txBody>
      </p:sp>
    </p:spTree>
    <p:extLst>
      <p:ext uri="{BB962C8B-B14F-4D97-AF65-F5344CB8AC3E}">
        <p14:creationId xmlns:p14="http://schemas.microsoft.com/office/powerpoint/2010/main" val="65309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888F580-6462-8BAB-A3E0-8AA5B818D23C}"/>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894AEA4B-5486-4136-A748-E45076D7A91E}"/>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12" name="ZoneTexte 11">
            <a:extLst>
              <a:ext uri="{FF2B5EF4-FFF2-40B4-BE49-F238E27FC236}">
                <a16:creationId xmlns:a16="http://schemas.microsoft.com/office/drawing/2014/main" id="{A87770AD-162C-E043-A122-F1A19C961BC2}"/>
              </a:ext>
            </a:extLst>
          </p:cNvPr>
          <p:cNvSpPr txBox="1"/>
          <p:nvPr/>
        </p:nvSpPr>
        <p:spPr>
          <a:xfrm>
            <a:off x="1280976" y="1069215"/>
            <a:ext cx="10036513" cy="3616375"/>
          </a:xfrm>
          <a:prstGeom prst="rect">
            <a:avLst/>
          </a:prstGeom>
          <a:noFill/>
        </p:spPr>
        <p:txBody>
          <a:bodyPr wrap="square">
            <a:spAutoFit/>
          </a:bodyPr>
          <a:lstStyle/>
          <a:p>
            <a:r>
              <a:rPr lang="fr-FR" sz="2400" b="1" i="0" u="sng" strike="noStrike" baseline="0" dirty="0">
                <a:solidFill>
                  <a:srgbClr val="EC6608"/>
                </a:solidFill>
                <a:latin typeface="Arial" panose="020B0604020202020204" pitchFamily="34" charset="0"/>
                <a:cs typeface="Arial" panose="020B0604020202020204" pitchFamily="34" charset="0"/>
              </a:rPr>
              <a:t>LE DROIT AU SILENCE </a:t>
            </a:r>
          </a:p>
          <a:p>
            <a:endParaRPr lang="fr-FR" sz="2800" i="0" u="none" strike="noStrike" baseline="0" dirty="0">
              <a:solidFill>
                <a:srgbClr val="1D71B8"/>
              </a:solidFill>
              <a:latin typeface="Arial" panose="020B0604020202020204" pitchFamily="34" charset="0"/>
              <a:cs typeface="Arial" panose="020B0604020202020204" pitchFamily="34" charset="0"/>
            </a:endParaRPr>
          </a:p>
          <a:p>
            <a:r>
              <a:rPr lang="fr-FR" sz="2400" b="1" dirty="0">
                <a:solidFill>
                  <a:srgbClr val="1D71B8"/>
                </a:solidFill>
                <a:latin typeface="Aptos" panose="020B0004020202020204" pitchFamily="34" charset="0"/>
              </a:rPr>
              <a:t>Cécile LISANTI</a:t>
            </a:r>
            <a:r>
              <a:rPr lang="fr-FR" sz="2400" dirty="0">
                <a:solidFill>
                  <a:srgbClr val="1D71B8"/>
                </a:solidFill>
                <a:latin typeface="Aptos" panose="020B0004020202020204" pitchFamily="34" charset="0"/>
              </a:rPr>
              <a:t>, Professeur des universités, Université de Montpellier</a:t>
            </a:r>
          </a:p>
          <a:p>
            <a:endParaRPr lang="fr-FR" sz="2400" b="1" i="0" u="none" strike="noStrike" baseline="0" dirty="0">
              <a:solidFill>
                <a:srgbClr val="1D71B8"/>
              </a:solidFill>
              <a:latin typeface="Calibri" panose="020F0502020204030204" pitchFamily="34" charset="0"/>
            </a:endParaRPr>
          </a:p>
          <a:p>
            <a:endParaRPr lang="fr-FR" sz="2400" b="1" i="0" u="none" strike="noStrike" baseline="0" dirty="0">
              <a:solidFill>
                <a:srgbClr val="1D71B8"/>
              </a:solidFill>
              <a:latin typeface="Calibri" panose="020F0502020204030204" pitchFamily="34" charset="0"/>
            </a:endParaRPr>
          </a:p>
          <a:p>
            <a:r>
              <a:rPr lang="fr-FR" sz="2400" dirty="0">
                <a:solidFill>
                  <a:srgbClr val="1D71B8"/>
                </a:solidFill>
                <a:latin typeface="Aptos" panose="020B0004020202020204" pitchFamily="34" charset="0"/>
              </a:rPr>
              <a:t>Modération</a:t>
            </a:r>
          </a:p>
          <a:p>
            <a:endParaRPr lang="fr-FR" sz="900" i="0" u="none" strike="noStrike" baseline="0" dirty="0">
              <a:solidFill>
                <a:srgbClr val="1D71B8"/>
              </a:solidFill>
              <a:latin typeface="Aptos" panose="020B0004020202020204" pitchFamily="34" charset="0"/>
            </a:endParaRPr>
          </a:p>
          <a:p>
            <a:r>
              <a:rPr lang="fr-FR" sz="2400" b="1" i="0" u="none" strike="noStrike" baseline="0" dirty="0">
                <a:solidFill>
                  <a:srgbClr val="1D71B8"/>
                </a:solidFill>
                <a:latin typeface="Aptos" panose="020B0004020202020204" pitchFamily="34" charset="0"/>
              </a:rPr>
              <a:t>Jean-Marie CHABAUD</a:t>
            </a:r>
            <a:r>
              <a:rPr lang="fr-FR" sz="2400" b="0" i="0" u="none" strike="noStrike" baseline="0" dirty="0">
                <a:solidFill>
                  <a:srgbClr val="1D71B8"/>
                </a:solidFill>
                <a:latin typeface="Aptos" panose="020B0004020202020204" pitchFamily="34" charset="0"/>
              </a:rPr>
              <a:t>, Président du CIP National, membre du bureau et trésorier du Conseil national des barreaux, ancien bâtonnier du barreau de Nîmes</a:t>
            </a:r>
            <a:endParaRPr lang="fr-FR" sz="3600" i="0" u="none" strike="noStrike" baseline="0" dirty="0">
              <a:solidFill>
                <a:srgbClr val="1D71B8"/>
              </a:solidFill>
              <a:latin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05139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ABCC2D8-06A0-BF10-7AA7-98D9DEDD0988}"/>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26F87FD6-583B-57AD-05F0-0D013259686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12" name="ZoneTexte 11">
            <a:extLst>
              <a:ext uri="{FF2B5EF4-FFF2-40B4-BE49-F238E27FC236}">
                <a16:creationId xmlns:a16="http://schemas.microsoft.com/office/drawing/2014/main" id="{7361989D-1D0C-30BF-5DED-6CD147E890C4}"/>
              </a:ext>
            </a:extLst>
          </p:cNvPr>
          <p:cNvSpPr txBox="1"/>
          <p:nvPr/>
        </p:nvSpPr>
        <p:spPr>
          <a:xfrm>
            <a:off x="1280976" y="1069215"/>
            <a:ext cx="10036513" cy="4293483"/>
          </a:xfrm>
          <a:prstGeom prst="rect">
            <a:avLst/>
          </a:prstGeom>
          <a:noFill/>
        </p:spPr>
        <p:txBody>
          <a:bodyPr wrap="square">
            <a:spAutoFit/>
          </a:bodyPr>
          <a:lstStyle/>
          <a:p>
            <a:r>
              <a:rPr lang="fr-FR" sz="2400" b="1" i="0" u="sng" strike="noStrike" baseline="0" dirty="0">
                <a:solidFill>
                  <a:srgbClr val="EC6608"/>
                </a:solidFill>
                <a:latin typeface="Arial" panose="020B0604020202020204" pitchFamily="34" charset="0"/>
                <a:cs typeface="Arial" panose="020B0604020202020204" pitchFamily="34" charset="0"/>
              </a:rPr>
              <a:t>LE DROIT </a:t>
            </a:r>
            <a:r>
              <a:rPr lang="fr-FR" sz="2400" b="1" u="sng" dirty="0">
                <a:solidFill>
                  <a:srgbClr val="EC6608"/>
                </a:solidFill>
                <a:latin typeface="Arial" panose="020B0604020202020204" pitchFamily="34" charset="0"/>
                <a:cs typeface="Arial" panose="020B0604020202020204" pitchFamily="34" charset="0"/>
              </a:rPr>
              <a:t>A L’OUBLI</a:t>
            </a:r>
            <a:endParaRPr lang="fr-FR" sz="2400" b="1" i="0" u="sng" strike="noStrike" baseline="0" dirty="0">
              <a:solidFill>
                <a:srgbClr val="EC6608"/>
              </a:solidFill>
              <a:latin typeface="Arial" panose="020B0604020202020204" pitchFamily="34" charset="0"/>
              <a:cs typeface="Arial" panose="020B0604020202020204" pitchFamily="34" charset="0"/>
            </a:endParaRPr>
          </a:p>
          <a:p>
            <a:endParaRPr lang="fr-FR" sz="1400" i="0" u="none" strike="noStrike" baseline="0" dirty="0">
              <a:solidFill>
                <a:srgbClr val="1D71B8"/>
              </a:solidFill>
              <a:latin typeface="Arial" panose="020B0604020202020204" pitchFamily="34" charset="0"/>
              <a:cs typeface="Arial" panose="020B0604020202020204" pitchFamily="34" charset="0"/>
            </a:endParaRPr>
          </a:p>
          <a:p>
            <a:r>
              <a:rPr lang="fr-FR" sz="2400" b="1" dirty="0">
                <a:solidFill>
                  <a:srgbClr val="1D71B8"/>
                </a:solidFill>
                <a:latin typeface="Aptos" panose="020B0004020202020204" pitchFamily="34" charset="0"/>
              </a:rPr>
              <a:t>Lisa SCHIRMER</a:t>
            </a:r>
            <a:r>
              <a:rPr lang="fr-FR" sz="2400" dirty="0">
                <a:solidFill>
                  <a:srgbClr val="1D71B8"/>
                </a:solidFill>
                <a:latin typeface="Aptos" panose="020B0004020202020204" pitchFamily="34" charset="0"/>
              </a:rPr>
              <a:t>, Directrice adjointe à la direction des Entreprises, Banque de France</a:t>
            </a:r>
          </a:p>
          <a:p>
            <a:endParaRPr lang="fr-FR" sz="1000" dirty="0">
              <a:solidFill>
                <a:srgbClr val="1D71B8"/>
              </a:solidFill>
              <a:latin typeface="Aptos" panose="020B0004020202020204" pitchFamily="34" charset="0"/>
            </a:endParaRPr>
          </a:p>
          <a:p>
            <a:r>
              <a:rPr lang="fr-FR" sz="2400" b="1" dirty="0">
                <a:solidFill>
                  <a:srgbClr val="1D71B8"/>
                </a:solidFill>
                <a:latin typeface="Aptos" panose="020B0004020202020204" pitchFamily="34" charset="0"/>
              </a:rPr>
              <a:t>Olivier ZIEGLER</a:t>
            </a:r>
            <a:r>
              <a:rPr lang="fr-FR" sz="2400" dirty="0">
                <a:solidFill>
                  <a:srgbClr val="1D71B8"/>
                </a:solidFill>
                <a:latin typeface="Aptos" panose="020B0004020202020204" pitchFamily="34" charset="0"/>
              </a:rPr>
              <a:t>, Docteur en droit, Responsable du pôle Ecosystème de la profession au CNB</a:t>
            </a:r>
          </a:p>
          <a:p>
            <a:endParaRPr lang="fr-FR" sz="2400" b="1" i="0" u="none" strike="noStrike" baseline="0" dirty="0">
              <a:solidFill>
                <a:srgbClr val="1D71B8"/>
              </a:solidFill>
              <a:latin typeface="Calibri" panose="020F0502020204030204" pitchFamily="34" charset="0"/>
            </a:endParaRPr>
          </a:p>
          <a:p>
            <a:r>
              <a:rPr lang="fr-FR" sz="2400" dirty="0">
                <a:solidFill>
                  <a:srgbClr val="1D71B8"/>
                </a:solidFill>
                <a:latin typeface="Aptos" panose="020B0004020202020204" pitchFamily="34" charset="0"/>
              </a:rPr>
              <a:t>Modération</a:t>
            </a:r>
          </a:p>
          <a:p>
            <a:endParaRPr lang="fr-FR" sz="900" i="0" u="none" strike="noStrike" baseline="0" dirty="0">
              <a:solidFill>
                <a:srgbClr val="1D71B8"/>
              </a:solidFill>
              <a:latin typeface="Aptos" panose="020B0004020202020204" pitchFamily="34" charset="0"/>
            </a:endParaRPr>
          </a:p>
          <a:p>
            <a:r>
              <a:rPr lang="fr-FR" sz="2400" b="1" i="0" u="none" strike="noStrike" baseline="0" dirty="0">
                <a:solidFill>
                  <a:srgbClr val="1D71B8"/>
                </a:solidFill>
                <a:latin typeface="Aptos" panose="020B0004020202020204" pitchFamily="34" charset="0"/>
              </a:rPr>
              <a:t>Jean-Marie CHABAUD</a:t>
            </a:r>
            <a:r>
              <a:rPr lang="fr-FR" sz="2400" b="0" i="0" u="none" strike="noStrike" baseline="0" dirty="0">
                <a:solidFill>
                  <a:srgbClr val="1D71B8"/>
                </a:solidFill>
                <a:latin typeface="Aptos" panose="020B0004020202020204" pitchFamily="34" charset="0"/>
              </a:rPr>
              <a:t>, Président du CIP National, membre du bureau et trésorier du Conseil national des barreaux, ancien bâtonnier du barreau de Nîmes</a:t>
            </a:r>
            <a:endParaRPr lang="fr-FR" sz="3600" i="0" u="none" strike="noStrike" baseline="0" dirty="0">
              <a:solidFill>
                <a:srgbClr val="1D71B8"/>
              </a:solidFill>
              <a:latin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59697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8CEECFF6-3D3A-BD79-C688-A490EE69515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3" name="ZoneTexte 2">
            <a:extLst>
              <a:ext uri="{FF2B5EF4-FFF2-40B4-BE49-F238E27FC236}">
                <a16:creationId xmlns:a16="http://schemas.microsoft.com/office/drawing/2014/main" id="{31DCAC14-1B96-DAD5-470D-B2E6A14895E3}"/>
              </a:ext>
            </a:extLst>
          </p:cNvPr>
          <p:cNvSpPr txBox="1"/>
          <p:nvPr/>
        </p:nvSpPr>
        <p:spPr>
          <a:xfrm>
            <a:off x="1300573" y="909742"/>
            <a:ext cx="3271427" cy="338554"/>
          </a:xfrm>
          <a:prstGeom prst="rect">
            <a:avLst/>
          </a:prstGeom>
          <a:noFill/>
        </p:spPr>
        <p:txBody>
          <a:bodyPr wrap="square" rtlCol="0">
            <a:spAutoFit/>
          </a:bodyPr>
          <a:lstStyle/>
          <a:p>
            <a:r>
              <a:rPr lang="fr-FR" sz="1600" b="1" dirty="0"/>
              <a:t>Avant 1967</a:t>
            </a:r>
          </a:p>
        </p:txBody>
      </p:sp>
      <p:sp>
        <p:nvSpPr>
          <p:cNvPr id="4" name="ZoneTexte 3">
            <a:extLst>
              <a:ext uri="{FF2B5EF4-FFF2-40B4-BE49-F238E27FC236}">
                <a16:creationId xmlns:a16="http://schemas.microsoft.com/office/drawing/2014/main" id="{96753E84-D48B-3304-C732-904E6A6C9CE8}"/>
              </a:ext>
            </a:extLst>
          </p:cNvPr>
          <p:cNvSpPr txBox="1"/>
          <p:nvPr/>
        </p:nvSpPr>
        <p:spPr>
          <a:xfrm>
            <a:off x="7005361" y="909742"/>
            <a:ext cx="3271427" cy="338554"/>
          </a:xfrm>
          <a:prstGeom prst="rect">
            <a:avLst/>
          </a:prstGeom>
          <a:noFill/>
        </p:spPr>
        <p:txBody>
          <a:bodyPr wrap="square" rtlCol="0">
            <a:spAutoFit/>
          </a:bodyPr>
          <a:lstStyle/>
          <a:p>
            <a:r>
              <a:rPr lang="fr-FR" sz="1600" b="1" dirty="0"/>
              <a:t>Depuis la loi de 1985</a:t>
            </a:r>
          </a:p>
        </p:txBody>
      </p:sp>
      <p:sp>
        <p:nvSpPr>
          <p:cNvPr id="8" name="Rectangle 7">
            <a:extLst>
              <a:ext uri="{FF2B5EF4-FFF2-40B4-BE49-F238E27FC236}">
                <a16:creationId xmlns:a16="http://schemas.microsoft.com/office/drawing/2014/main" id="{F5396588-0728-1B0D-EB18-F5DD1ABCCF17}"/>
              </a:ext>
            </a:extLst>
          </p:cNvPr>
          <p:cNvSpPr/>
          <p:nvPr/>
        </p:nvSpPr>
        <p:spPr>
          <a:xfrm>
            <a:off x="1585274" y="3041053"/>
            <a:ext cx="1498862" cy="9426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Insolvabilité</a:t>
            </a:r>
          </a:p>
        </p:txBody>
      </p:sp>
      <p:sp>
        <p:nvSpPr>
          <p:cNvPr id="9" name="Rectangle 8">
            <a:extLst>
              <a:ext uri="{FF2B5EF4-FFF2-40B4-BE49-F238E27FC236}">
                <a16:creationId xmlns:a16="http://schemas.microsoft.com/office/drawing/2014/main" id="{3A0C7A76-A3E1-8B08-4333-66DD40BEAA28}"/>
              </a:ext>
            </a:extLst>
          </p:cNvPr>
          <p:cNvSpPr/>
          <p:nvPr/>
        </p:nvSpPr>
        <p:spPr>
          <a:xfrm>
            <a:off x="1585274" y="1500787"/>
            <a:ext cx="1498862" cy="9426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Faillite de l’entreprise</a:t>
            </a:r>
          </a:p>
        </p:txBody>
      </p:sp>
      <p:sp>
        <p:nvSpPr>
          <p:cNvPr id="10" name="Rectangle 9">
            <a:extLst>
              <a:ext uri="{FF2B5EF4-FFF2-40B4-BE49-F238E27FC236}">
                <a16:creationId xmlns:a16="http://schemas.microsoft.com/office/drawing/2014/main" id="{518E21CE-696F-BC02-F790-C906B5ABE8A1}"/>
              </a:ext>
            </a:extLst>
          </p:cNvPr>
          <p:cNvSpPr/>
          <p:nvPr/>
        </p:nvSpPr>
        <p:spPr>
          <a:xfrm>
            <a:off x="1585274" y="4581319"/>
            <a:ext cx="1498862" cy="9426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Faute personnelle du dirigeant</a:t>
            </a:r>
          </a:p>
        </p:txBody>
      </p:sp>
      <p:cxnSp>
        <p:nvCxnSpPr>
          <p:cNvPr id="12" name="Connecteur droit avec flèche 11">
            <a:extLst>
              <a:ext uri="{FF2B5EF4-FFF2-40B4-BE49-F238E27FC236}">
                <a16:creationId xmlns:a16="http://schemas.microsoft.com/office/drawing/2014/main" id="{DFD04AC4-9BFA-C746-35AE-662E65D6D44D}"/>
              </a:ext>
            </a:extLst>
          </p:cNvPr>
          <p:cNvCxnSpPr/>
          <p:nvPr/>
        </p:nvCxnSpPr>
        <p:spPr>
          <a:xfrm flipV="1">
            <a:off x="2334705" y="4081806"/>
            <a:ext cx="0" cy="3959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3F1FF7F6-0A37-2B57-AD6F-54EB6918491E}"/>
              </a:ext>
            </a:extLst>
          </p:cNvPr>
          <p:cNvCxnSpPr/>
          <p:nvPr/>
        </p:nvCxnSpPr>
        <p:spPr>
          <a:xfrm flipV="1">
            <a:off x="2323707" y="2556234"/>
            <a:ext cx="0" cy="3959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CC52FA14-9225-D0B5-B05E-F47715A6EAFF}"/>
              </a:ext>
            </a:extLst>
          </p:cNvPr>
          <p:cNvSpPr/>
          <p:nvPr/>
        </p:nvSpPr>
        <p:spPr>
          <a:xfrm>
            <a:off x="7418894" y="1500787"/>
            <a:ext cx="1498862" cy="9426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Insolvabilité</a:t>
            </a:r>
          </a:p>
        </p:txBody>
      </p:sp>
      <p:cxnSp>
        <p:nvCxnSpPr>
          <p:cNvPr id="16" name="Connecteur droit avec flèche 15">
            <a:extLst>
              <a:ext uri="{FF2B5EF4-FFF2-40B4-BE49-F238E27FC236}">
                <a16:creationId xmlns:a16="http://schemas.microsoft.com/office/drawing/2014/main" id="{B5C7A195-5582-7385-D79C-D06FEB4086D3}"/>
              </a:ext>
            </a:extLst>
          </p:cNvPr>
          <p:cNvCxnSpPr>
            <a:cxnSpLocks/>
          </p:cNvCxnSpPr>
          <p:nvPr/>
        </p:nvCxnSpPr>
        <p:spPr>
          <a:xfrm>
            <a:off x="8163612" y="2556234"/>
            <a:ext cx="0" cy="4848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E68A19F-18DB-F52E-6A44-1044E73F1A94}"/>
              </a:ext>
            </a:extLst>
          </p:cNvPr>
          <p:cNvSpPr/>
          <p:nvPr/>
        </p:nvSpPr>
        <p:spPr>
          <a:xfrm>
            <a:off x="6983610" y="3139126"/>
            <a:ext cx="2360003" cy="9426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Constat : difficultés de l’entreprise</a:t>
            </a:r>
          </a:p>
        </p:txBody>
      </p:sp>
      <p:sp>
        <p:nvSpPr>
          <p:cNvPr id="24" name="Rectangle 23">
            <a:extLst>
              <a:ext uri="{FF2B5EF4-FFF2-40B4-BE49-F238E27FC236}">
                <a16:creationId xmlns:a16="http://schemas.microsoft.com/office/drawing/2014/main" id="{B402FCB6-8772-3AC7-3492-DDAAE4D8E7C9}"/>
              </a:ext>
            </a:extLst>
          </p:cNvPr>
          <p:cNvSpPr/>
          <p:nvPr/>
        </p:nvSpPr>
        <p:spPr>
          <a:xfrm>
            <a:off x="7005361" y="4679392"/>
            <a:ext cx="2338252" cy="74653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Traitement de la situation </a:t>
            </a:r>
          </a:p>
        </p:txBody>
      </p:sp>
      <p:cxnSp>
        <p:nvCxnSpPr>
          <p:cNvPr id="25" name="Connecteur droit avec flèche 24">
            <a:extLst>
              <a:ext uri="{FF2B5EF4-FFF2-40B4-BE49-F238E27FC236}">
                <a16:creationId xmlns:a16="http://schemas.microsoft.com/office/drawing/2014/main" id="{534AEAA0-5BC9-0C87-36DB-6435774E4A94}"/>
              </a:ext>
            </a:extLst>
          </p:cNvPr>
          <p:cNvCxnSpPr>
            <a:cxnSpLocks/>
          </p:cNvCxnSpPr>
          <p:nvPr/>
        </p:nvCxnSpPr>
        <p:spPr>
          <a:xfrm>
            <a:off x="8163612" y="4235322"/>
            <a:ext cx="0" cy="34599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1C3441D3-A11D-F92F-0880-390440992982}"/>
              </a:ext>
            </a:extLst>
          </p:cNvPr>
          <p:cNvSpPr/>
          <p:nvPr/>
        </p:nvSpPr>
        <p:spPr>
          <a:xfrm>
            <a:off x="5841313" y="5751508"/>
            <a:ext cx="1498862" cy="9426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Mesures préventives</a:t>
            </a:r>
          </a:p>
        </p:txBody>
      </p:sp>
      <p:sp>
        <p:nvSpPr>
          <p:cNvPr id="28" name="Rectangle 27">
            <a:extLst>
              <a:ext uri="{FF2B5EF4-FFF2-40B4-BE49-F238E27FC236}">
                <a16:creationId xmlns:a16="http://schemas.microsoft.com/office/drawing/2014/main" id="{EDF92F0A-510D-713B-DE79-DE8BE36EF8BA}"/>
              </a:ext>
            </a:extLst>
          </p:cNvPr>
          <p:cNvSpPr/>
          <p:nvPr/>
        </p:nvSpPr>
        <p:spPr>
          <a:xfrm>
            <a:off x="9185013" y="5773755"/>
            <a:ext cx="1498862" cy="9426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Procédures collectives</a:t>
            </a:r>
          </a:p>
        </p:txBody>
      </p:sp>
      <p:cxnSp>
        <p:nvCxnSpPr>
          <p:cNvPr id="30" name="Connecteur droit avec flèche 29">
            <a:extLst>
              <a:ext uri="{FF2B5EF4-FFF2-40B4-BE49-F238E27FC236}">
                <a16:creationId xmlns:a16="http://schemas.microsoft.com/office/drawing/2014/main" id="{944E664B-7E99-1525-AFD4-6052AD5D1846}"/>
              </a:ext>
            </a:extLst>
          </p:cNvPr>
          <p:cNvCxnSpPr>
            <a:cxnSpLocks/>
          </p:cNvCxnSpPr>
          <p:nvPr/>
        </p:nvCxnSpPr>
        <p:spPr>
          <a:xfrm flipH="1">
            <a:off x="7466029" y="5561490"/>
            <a:ext cx="697582" cy="46202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a:extLst>
              <a:ext uri="{FF2B5EF4-FFF2-40B4-BE49-F238E27FC236}">
                <a16:creationId xmlns:a16="http://schemas.microsoft.com/office/drawing/2014/main" id="{BA7F9569-A914-0373-A520-A7C4E64DD138}"/>
              </a:ext>
            </a:extLst>
          </p:cNvPr>
          <p:cNvCxnSpPr>
            <a:cxnSpLocks/>
          </p:cNvCxnSpPr>
          <p:nvPr/>
        </p:nvCxnSpPr>
        <p:spPr>
          <a:xfrm>
            <a:off x="8289465" y="5561490"/>
            <a:ext cx="769694" cy="46202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9" name="Ellipse 38">
            <a:extLst>
              <a:ext uri="{FF2B5EF4-FFF2-40B4-BE49-F238E27FC236}">
                <a16:creationId xmlns:a16="http://schemas.microsoft.com/office/drawing/2014/main" id="{DE884E19-D5A6-A2BD-7684-AFEC340927CF}"/>
              </a:ext>
            </a:extLst>
          </p:cNvPr>
          <p:cNvSpPr/>
          <p:nvPr/>
        </p:nvSpPr>
        <p:spPr>
          <a:xfrm>
            <a:off x="10209231" y="3041052"/>
            <a:ext cx="1698389" cy="1540267"/>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fr-FR" sz="1600" b="1" dirty="0"/>
              <a:t>Faute personnelle du dirigeant</a:t>
            </a:r>
          </a:p>
        </p:txBody>
      </p:sp>
      <p:sp>
        <p:nvSpPr>
          <p:cNvPr id="41" name="ZoneTexte 40">
            <a:extLst>
              <a:ext uri="{FF2B5EF4-FFF2-40B4-BE49-F238E27FC236}">
                <a16:creationId xmlns:a16="http://schemas.microsoft.com/office/drawing/2014/main" id="{0C9457EC-C884-2A3D-28F7-12B487A5EF58}"/>
              </a:ext>
            </a:extLst>
          </p:cNvPr>
          <p:cNvSpPr txBox="1"/>
          <p:nvPr/>
        </p:nvSpPr>
        <p:spPr>
          <a:xfrm>
            <a:off x="976919" y="224326"/>
            <a:ext cx="9119187" cy="369332"/>
          </a:xfrm>
          <a:prstGeom prst="rect">
            <a:avLst/>
          </a:prstGeom>
          <a:noFill/>
        </p:spPr>
        <p:txBody>
          <a:bodyPr wrap="square">
            <a:spAutoFit/>
          </a:bodyPr>
          <a:lstStyle/>
          <a:p>
            <a:r>
              <a:rPr lang="fr-FR" sz="1800" b="1" i="0" strike="noStrike" baseline="0" dirty="0">
                <a:solidFill>
                  <a:srgbClr val="EC6608"/>
                </a:solidFill>
                <a:latin typeface="Arial" panose="020B0604020202020204" pitchFamily="34" charset="0"/>
                <a:cs typeface="Arial" panose="020B0604020202020204" pitchFamily="34" charset="0"/>
              </a:rPr>
              <a:t>L’EVICTION DE LA FAILLITE DU DROIT DES ENTREPRISES EN DIFFICULTE</a:t>
            </a:r>
          </a:p>
        </p:txBody>
      </p:sp>
    </p:spTree>
    <p:extLst>
      <p:ext uri="{BB962C8B-B14F-4D97-AF65-F5344CB8AC3E}">
        <p14:creationId xmlns:p14="http://schemas.microsoft.com/office/powerpoint/2010/main" val="416902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E9F381-C769-1081-4615-BA01F42AC310}"/>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13FEF052-947B-C5CE-62C2-048C49DABC6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3" name="ZoneTexte 2">
            <a:extLst>
              <a:ext uri="{FF2B5EF4-FFF2-40B4-BE49-F238E27FC236}">
                <a16:creationId xmlns:a16="http://schemas.microsoft.com/office/drawing/2014/main" id="{AF92059F-DEE5-53F2-8D21-E1F38A93D32F}"/>
              </a:ext>
            </a:extLst>
          </p:cNvPr>
          <p:cNvSpPr txBox="1"/>
          <p:nvPr/>
        </p:nvSpPr>
        <p:spPr>
          <a:xfrm>
            <a:off x="1209446" y="1279074"/>
            <a:ext cx="9210314" cy="5262979"/>
          </a:xfrm>
          <a:prstGeom prst="rect">
            <a:avLst/>
          </a:prstGeom>
          <a:noFill/>
        </p:spPr>
        <p:txBody>
          <a:bodyPr wrap="square" rtlCol="0">
            <a:spAutoFit/>
          </a:bodyPr>
          <a:lstStyle/>
          <a:p>
            <a:r>
              <a:rPr lang="fr-FR" sz="1600" b="1" dirty="0">
                <a:latin typeface="Aptos" panose="020B0004020202020204" pitchFamily="34" charset="0"/>
              </a:rPr>
              <a:t>En pratique, quel lien entre la difficulté des entreprises et la réputation du dirigeant ?</a:t>
            </a:r>
          </a:p>
          <a:p>
            <a:endParaRPr lang="fr-FR" sz="1600" b="1" dirty="0">
              <a:latin typeface="Aptos" panose="020B0004020202020204" pitchFamily="34" charset="0"/>
            </a:endParaRPr>
          </a:p>
          <a:p>
            <a:pPr marL="285750" indent="-285750">
              <a:buFont typeface="Arial" panose="020B0604020202020204" pitchFamily="34" charset="0"/>
              <a:buChar char="•"/>
            </a:pPr>
            <a:r>
              <a:rPr lang="fr-FR" sz="1600" dirty="0">
                <a:latin typeface="Aptos" panose="020B0004020202020204" pitchFamily="34" charset="0"/>
              </a:rPr>
              <a:t>Constat : </a:t>
            </a:r>
          </a:p>
          <a:p>
            <a:pPr marL="742950" lvl="1" indent="-285750">
              <a:buFont typeface="Arial" panose="020B0604020202020204" pitchFamily="34" charset="0"/>
              <a:buChar char="•"/>
            </a:pPr>
            <a:r>
              <a:rPr lang="fr-FR" sz="1600" dirty="0">
                <a:latin typeface="Aptos" panose="020B0004020202020204" pitchFamily="34" charset="0"/>
              </a:rPr>
              <a:t>dans les faits, les difficultés des entreprises demeurent imputables obligatoirement et nécessairement à la responsabilité du dirigeant</a:t>
            </a:r>
          </a:p>
          <a:p>
            <a:pPr marL="742950" lvl="1" indent="-285750">
              <a:buFont typeface="Arial" panose="020B0604020202020204" pitchFamily="34" charset="0"/>
              <a:buChar char="•"/>
            </a:pPr>
            <a:r>
              <a:rPr lang="fr-FR" sz="1600" dirty="0">
                <a:latin typeface="Aptos" panose="020B0004020202020204" pitchFamily="34" charset="0"/>
              </a:rPr>
              <a:t>cette stigmatisation empêche le dirigeant ayant connu un échec de créer une nouvelle entreprise</a:t>
            </a:r>
          </a:p>
          <a:p>
            <a:pPr marL="742950" lvl="1" indent="-285750">
              <a:buFont typeface="Arial" panose="020B0604020202020204" pitchFamily="34" charset="0"/>
              <a:buChar char="•"/>
            </a:pPr>
            <a:r>
              <a:rPr lang="fr-FR" sz="1600" dirty="0">
                <a:latin typeface="Aptos" panose="020B0004020202020204" pitchFamily="34" charset="0"/>
              </a:rPr>
              <a:t>cette croyance est fortement ancrée en France : d’où des déclarations tardives de cessation des paiement, signe qu’il est difficile, pour un dirigeant, d’admettre qu’il rencontre des difficultés et qu’il a besoin d’aide (émotions négatives comme la honte, la peur du rejet, quoi de pire que l’infamie, etc.)</a:t>
            </a:r>
          </a:p>
          <a:p>
            <a:pPr marL="742950" lvl="1" indent="-285750">
              <a:buFont typeface="Arial" panose="020B0604020202020204" pitchFamily="34" charset="0"/>
              <a:buChar char="•"/>
            </a:pPr>
            <a:endParaRPr lang="fr-FR" sz="1600" dirty="0">
              <a:latin typeface="Aptos" panose="020B0004020202020204" pitchFamily="34" charset="0"/>
            </a:endParaRPr>
          </a:p>
          <a:p>
            <a:pPr marL="285750" indent="-285750">
              <a:buFont typeface="Arial" panose="020B0604020202020204" pitchFamily="34" charset="0"/>
              <a:buChar char="•"/>
            </a:pPr>
            <a:r>
              <a:rPr lang="fr-FR" sz="1600" dirty="0">
                <a:latin typeface="Aptos" panose="020B0004020202020204" pitchFamily="34" charset="0"/>
              </a:rPr>
              <a:t>Un vent nouveau : </a:t>
            </a:r>
          </a:p>
          <a:p>
            <a:pPr marL="742950" lvl="1" indent="-285750">
              <a:buFont typeface="Arial" panose="020B0604020202020204" pitchFamily="34" charset="0"/>
              <a:buChar char="•"/>
            </a:pPr>
            <a:r>
              <a:rPr lang="fr-FR" sz="1600" dirty="0">
                <a:latin typeface="Aptos" panose="020B0004020202020204" pitchFamily="34" charset="0"/>
              </a:rPr>
              <a:t>le « </a:t>
            </a:r>
            <a:r>
              <a:rPr lang="fr-FR" sz="1600" dirty="0" err="1">
                <a:latin typeface="Aptos" panose="020B0004020202020204" pitchFamily="34" charset="0"/>
              </a:rPr>
              <a:t>Fresh</a:t>
            </a:r>
            <a:r>
              <a:rPr lang="fr-FR" sz="1600" dirty="0">
                <a:latin typeface="Aptos" panose="020B0004020202020204" pitchFamily="34" charset="0"/>
              </a:rPr>
              <a:t> start » venu des Etats-Unis, pays plus ouvert à la culture du risque et de l’échec</a:t>
            </a:r>
          </a:p>
          <a:p>
            <a:pPr marL="742950" lvl="1" indent="-285750">
              <a:buFont typeface="Arial" panose="020B0604020202020204" pitchFamily="34" charset="0"/>
              <a:buChar char="•"/>
            </a:pPr>
            <a:r>
              <a:rPr lang="fr-FR" sz="1600" dirty="0">
                <a:latin typeface="Aptos" panose="020B0004020202020204" pitchFamily="34" charset="0"/>
              </a:rPr>
              <a:t>en France, le rebond : Lao-Tseu, « l’échec est le fondement de la réussite »</a:t>
            </a:r>
          </a:p>
          <a:p>
            <a:pPr marL="742950" lvl="1" indent="-285750">
              <a:buFont typeface="Arial" panose="020B0604020202020204" pitchFamily="34" charset="0"/>
              <a:buChar char="•"/>
            </a:pPr>
            <a:r>
              <a:rPr lang="fr-FR" sz="1600" dirty="0">
                <a:latin typeface="Aptos" panose="020B0004020202020204" pitchFamily="34" charset="0"/>
              </a:rPr>
              <a:t>dans une société qui promeut l’innovation et l’entrepreneuriat, la « startup Nation », lever ce frein culturel, cette stigmatisation à l’encontre des entrepreneurs ayant subi des échecs, est un enjeu essentiel</a:t>
            </a:r>
          </a:p>
          <a:p>
            <a:pPr marL="742950" lvl="1" indent="-285750">
              <a:buFont typeface="Arial" panose="020B0604020202020204" pitchFamily="34" charset="0"/>
              <a:buChar char="•"/>
            </a:pPr>
            <a:endParaRPr lang="fr-FR" sz="1600" dirty="0">
              <a:latin typeface="Aptos" panose="020B0004020202020204" pitchFamily="34" charset="0"/>
            </a:endParaRPr>
          </a:p>
          <a:p>
            <a:pPr marL="285750" indent="-285750">
              <a:buFont typeface="Arial" panose="020B0604020202020204" pitchFamily="34" charset="0"/>
              <a:buChar char="•"/>
            </a:pPr>
            <a:r>
              <a:rPr lang="fr-FR" sz="1600" b="1" u="sng" dirty="0">
                <a:latin typeface="Aptos" panose="020B0004020202020204" pitchFamily="34" charset="0"/>
              </a:rPr>
              <a:t>Le problème </a:t>
            </a:r>
            <a:r>
              <a:rPr lang="fr-FR" sz="1600" dirty="0">
                <a:latin typeface="Aptos" panose="020B0004020202020204" pitchFamily="34" charset="0"/>
              </a:rPr>
              <a:t>: comment faire pour permettre à l’entrepreneur qui a connu un échec d’exercer son droit au rebond avec la confiance de ses partenaires et de ses financeurs ?</a:t>
            </a:r>
          </a:p>
        </p:txBody>
      </p:sp>
      <p:sp>
        <p:nvSpPr>
          <p:cNvPr id="41" name="ZoneTexte 40">
            <a:extLst>
              <a:ext uri="{FF2B5EF4-FFF2-40B4-BE49-F238E27FC236}">
                <a16:creationId xmlns:a16="http://schemas.microsoft.com/office/drawing/2014/main" id="{66A18709-A75F-5C3F-3600-121E71E7A308}"/>
              </a:ext>
            </a:extLst>
          </p:cNvPr>
          <p:cNvSpPr txBox="1"/>
          <p:nvPr/>
        </p:nvSpPr>
        <p:spPr>
          <a:xfrm>
            <a:off x="976919" y="224326"/>
            <a:ext cx="9119187" cy="369332"/>
          </a:xfrm>
          <a:prstGeom prst="rect">
            <a:avLst/>
          </a:prstGeom>
          <a:noFill/>
        </p:spPr>
        <p:txBody>
          <a:bodyPr wrap="square">
            <a:spAutoFit/>
          </a:bodyPr>
          <a:lstStyle/>
          <a:p>
            <a:r>
              <a:rPr lang="fr-FR" sz="1800" b="1" i="0" strike="noStrike" baseline="0" dirty="0">
                <a:solidFill>
                  <a:srgbClr val="EC6608"/>
                </a:solidFill>
                <a:latin typeface="Arial" panose="020B0604020202020204" pitchFamily="34" charset="0"/>
                <a:cs typeface="Arial" panose="020B0604020202020204" pitchFamily="34" charset="0"/>
              </a:rPr>
              <a:t>DONNEES DU PROBLEME</a:t>
            </a:r>
          </a:p>
        </p:txBody>
      </p:sp>
    </p:spTree>
    <p:extLst>
      <p:ext uri="{BB962C8B-B14F-4D97-AF65-F5344CB8AC3E}">
        <p14:creationId xmlns:p14="http://schemas.microsoft.com/office/powerpoint/2010/main" val="2083408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95E9123-33DC-C9A8-F183-4E044E65A83D}"/>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4C9B09B6-15B2-E84C-1FE5-AD220847107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3" name="ZoneTexte 2">
            <a:extLst>
              <a:ext uri="{FF2B5EF4-FFF2-40B4-BE49-F238E27FC236}">
                <a16:creationId xmlns:a16="http://schemas.microsoft.com/office/drawing/2014/main" id="{4A6EDEEE-A055-18E0-0F0A-D875D01B94F2}"/>
              </a:ext>
            </a:extLst>
          </p:cNvPr>
          <p:cNvSpPr txBox="1"/>
          <p:nvPr/>
        </p:nvSpPr>
        <p:spPr>
          <a:xfrm>
            <a:off x="1228300" y="1656146"/>
            <a:ext cx="9210314" cy="2554545"/>
          </a:xfrm>
          <a:prstGeom prst="rect">
            <a:avLst/>
          </a:prstGeom>
          <a:noFill/>
        </p:spPr>
        <p:txBody>
          <a:bodyPr wrap="square" rtlCol="0">
            <a:spAutoFit/>
          </a:bodyPr>
          <a:lstStyle/>
          <a:p>
            <a:pPr marL="285750" indent="-285750">
              <a:buFont typeface="Arial" panose="020B0604020202020204" pitchFamily="34" charset="0"/>
              <a:buChar char="•"/>
            </a:pPr>
            <a:r>
              <a:rPr lang="fr-FR" sz="1600" b="1" dirty="0">
                <a:latin typeface="Aptos" panose="020B0004020202020204" pitchFamily="34" charset="0"/>
              </a:rPr>
              <a:t>Une solution : le droit à l’oubli</a:t>
            </a:r>
          </a:p>
          <a:p>
            <a:pPr marL="742950" lvl="1" indent="-285750">
              <a:buFont typeface="Arial" panose="020B0604020202020204" pitchFamily="34" charset="0"/>
              <a:buChar char="•"/>
            </a:pPr>
            <a:r>
              <a:rPr lang="fr-FR" sz="1600" dirty="0">
                <a:latin typeface="Aptos" panose="020B0004020202020204" pitchFamily="34" charset="0"/>
              </a:rPr>
              <a:t>dans une société numérique, l’oubli n’existe pas</a:t>
            </a:r>
          </a:p>
          <a:p>
            <a:pPr marL="742950" lvl="1" indent="-285750">
              <a:buFont typeface="Arial" panose="020B0604020202020204" pitchFamily="34" charset="0"/>
              <a:buChar char="•"/>
            </a:pPr>
            <a:r>
              <a:rPr lang="fr-FR" sz="1600" dirty="0">
                <a:latin typeface="Aptos" panose="020B0004020202020204" pitchFamily="34" charset="0"/>
              </a:rPr>
              <a:t>le droit à l’oubli est une limite : il conduit à faire un tri entre les informations qui méritent d’être conservées et les autres qui ne le méritent pas</a:t>
            </a:r>
          </a:p>
          <a:p>
            <a:pPr marL="742950" lvl="1" indent="-285750">
              <a:buFont typeface="Arial" panose="020B0604020202020204" pitchFamily="34" charset="0"/>
              <a:buChar char="•"/>
            </a:pPr>
            <a:r>
              <a:rPr lang="fr-FR" sz="1600" dirty="0">
                <a:latin typeface="Aptos" panose="020B0004020202020204" pitchFamily="34" charset="0"/>
              </a:rPr>
              <a:t>nécessité de concilier le droit à l’oubli avec la liberté d’information</a:t>
            </a:r>
          </a:p>
          <a:p>
            <a:pPr marL="742950" lvl="1" indent="-285750">
              <a:buFont typeface="Arial" panose="020B0604020202020204" pitchFamily="34" charset="0"/>
              <a:buChar char="•"/>
            </a:pPr>
            <a:endParaRPr lang="fr-FR" sz="1600" dirty="0">
              <a:latin typeface="Aptos" panose="020B0004020202020204" pitchFamily="34" charset="0"/>
            </a:endParaRPr>
          </a:p>
          <a:p>
            <a:pPr marL="285750" indent="-285750">
              <a:buFont typeface="Arial" panose="020B0604020202020204" pitchFamily="34" charset="0"/>
              <a:buChar char="•"/>
            </a:pPr>
            <a:r>
              <a:rPr lang="fr-FR" sz="1600" dirty="0">
                <a:latin typeface="Aptos" panose="020B0004020202020204" pitchFamily="34" charset="0"/>
              </a:rPr>
              <a:t>Mise en œuvre du droit à l’oubli : </a:t>
            </a:r>
          </a:p>
          <a:p>
            <a:pPr marL="742950" lvl="1" indent="-285750">
              <a:buFont typeface="Arial" panose="020B0604020202020204" pitchFamily="34" charset="0"/>
              <a:buChar char="•"/>
            </a:pPr>
            <a:r>
              <a:rPr lang="fr-FR" sz="1600" dirty="0">
                <a:latin typeface="Aptos" panose="020B0004020202020204" pitchFamily="34" charset="0"/>
              </a:rPr>
              <a:t>des outils « généraux » qui ne relèvent pas du droit des entreprises en difficulté (I)</a:t>
            </a:r>
          </a:p>
          <a:p>
            <a:pPr marL="742950" lvl="1" indent="-285750">
              <a:buFont typeface="Arial" panose="020B0604020202020204" pitchFamily="34" charset="0"/>
              <a:buChar char="•"/>
            </a:pPr>
            <a:r>
              <a:rPr lang="fr-FR" sz="1600" dirty="0">
                <a:latin typeface="Aptos" panose="020B0004020202020204" pitchFamily="34" charset="0"/>
              </a:rPr>
              <a:t>des outils « spécifiques » qui relèvent du droit des entreprises en difficulté (II)</a:t>
            </a:r>
          </a:p>
          <a:p>
            <a:pPr marL="742950" lvl="1" indent="-285750">
              <a:buFont typeface="Arial" panose="020B0604020202020204" pitchFamily="34" charset="0"/>
              <a:buChar char="•"/>
            </a:pPr>
            <a:endParaRPr lang="fr-FR" sz="1600" dirty="0"/>
          </a:p>
        </p:txBody>
      </p:sp>
      <p:sp>
        <p:nvSpPr>
          <p:cNvPr id="41" name="ZoneTexte 40">
            <a:extLst>
              <a:ext uri="{FF2B5EF4-FFF2-40B4-BE49-F238E27FC236}">
                <a16:creationId xmlns:a16="http://schemas.microsoft.com/office/drawing/2014/main" id="{82105B5C-B23D-9711-143E-5BE1117613BA}"/>
              </a:ext>
            </a:extLst>
          </p:cNvPr>
          <p:cNvSpPr txBox="1"/>
          <p:nvPr/>
        </p:nvSpPr>
        <p:spPr>
          <a:xfrm>
            <a:off x="976919" y="224326"/>
            <a:ext cx="9119187" cy="369332"/>
          </a:xfrm>
          <a:prstGeom prst="rect">
            <a:avLst/>
          </a:prstGeom>
          <a:noFill/>
        </p:spPr>
        <p:txBody>
          <a:bodyPr wrap="square">
            <a:spAutoFit/>
          </a:bodyPr>
          <a:lstStyle/>
          <a:p>
            <a:r>
              <a:rPr lang="fr-FR" sz="1800" b="1" i="0" strike="noStrike" baseline="0" dirty="0">
                <a:solidFill>
                  <a:srgbClr val="EC6608"/>
                </a:solidFill>
                <a:latin typeface="Arial" panose="020B0604020202020204" pitchFamily="34" charset="0"/>
                <a:cs typeface="Arial" panose="020B0604020202020204" pitchFamily="34" charset="0"/>
              </a:rPr>
              <a:t>UNE SOLUTION : LE DROIT A L’OUBLI</a:t>
            </a:r>
          </a:p>
        </p:txBody>
      </p:sp>
    </p:spTree>
    <p:extLst>
      <p:ext uri="{BB962C8B-B14F-4D97-AF65-F5344CB8AC3E}">
        <p14:creationId xmlns:p14="http://schemas.microsoft.com/office/powerpoint/2010/main" val="4180718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691AD71-3420-0DDF-1390-5D1F5C16947D}"/>
            </a:ext>
          </a:extLst>
        </p:cNvPr>
        <p:cNvGrpSpPr/>
        <p:nvPr/>
      </p:nvGrpSpPr>
      <p:grpSpPr>
        <a:xfrm>
          <a:off x="0" y="0"/>
          <a:ext cx="0" cy="0"/>
          <a:chOff x="0" y="0"/>
          <a:chExt cx="0" cy="0"/>
        </a:xfrm>
      </p:grpSpPr>
      <p:pic>
        <p:nvPicPr>
          <p:cNvPr id="5" name="Image 4" descr="Une image contenant Graphique, clipart, conception&#10;&#10;Description générée automatiquement">
            <a:extLst>
              <a:ext uri="{FF2B5EF4-FFF2-40B4-BE49-F238E27FC236}">
                <a16:creationId xmlns:a16="http://schemas.microsoft.com/office/drawing/2014/main" id="{E526E04D-E2BB-24AB-AEE8-1D17E9DB52C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83949" y="5687877"/>
            <a:ext cx="1019227" cy="1019227"/>
          </a:xfrm>
          <a:prstGeom prst="rect">
            <a:avLst/>
          </a:prstGeom>
        </p:spPr>
      </p:pic>
      <p:sp>
        <p:nvSpPr>
          <p:cNvPr id="41" name="ZoneTexte 40">
            <a:extLst>
              <a:ext uri="{FF2B5EF4-FFF2-40B4-BE49-F238E27FC236}">
                <a16:creationId xmlns:a16="http://schemas.microsoft.com/office/drawing/2014/main" id="{82B7019A-CBCF-266B-F454-A061AC090494}"/>
              </a:ext>
            </a:extLst>
          </p:cNvPr>
          <p:cNvSpPr txBox="1"/>
          <p:nvPr/>
        </p:nvSpPr>
        <p:spPr>
          <a:xfrm>
            <a:off x="976919" y="224326"/>
            <a:ext cx="9119187" cy="369332"/>
          </a:xfrm>
          <a:prstGeom prst="rect">
            <a:avLst/>
          </a:prstGeom>
          <a:noFill/>
        </p:spPr>
        <p:txBody>
          <a:bodyPr wrap="square">
            <a:spAutoFit/>
          </a:bodyPr>
          <a:lstStyle/>
          <a:p>
            <a:r>
              <a:rPr lang="fr-FR" sz="1800" b="1" i="0" strike="noStrike" baseline="0" dirty="0">
                <a:solidFill>
                  <a:srgbClr val="EC6608"/>
                </a:solidFill>
                <a:latin typeface="Arial" panose="020B0604020202020204" pitchFamily="34" charset="0"/>
                <a:cs typeface="Arial" panose="020B0604020202020204" pitchFamily="34" charset="0"/>
              </a:rPr>
              <a:t>LE DROIT A L’OUBLI DANS LE DOMAINE BANCAIRE</a:t>
            </a:r>
          </a:p>
        </p:txBody>
      </p:sp>
    </p:spTree>
    <p:extLst>
      <p:ext uri="{BB962C8B-B14F-4D97-AF65-F5344CB8AC3E}">
        <p14:creationId xmlns:p14="http://schemas.microsoft.com/office/powerpoint/2010/main" val="137419807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1211</Words>
  <Application>Microsoft Office PowerPoint</Application>
  <PresentationFormat>Grand écran</PresentationFormat>
  <Paragraphs>100</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Aptos</vt: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DIRIGEANT</vt:lpstr>
      <vt:lpstr>LE DÉBITEUR PERSONNE PHYSIQUE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Ilias AOURI</dc:creator>
  <cp:lastModifiedBy>Olivier ZIEGLER</cp:lastModifiedBy>
  <cp:revision>7</cp:revision>
  <dcterms:created xsi:type="dcterms:W3CDTF">2024-02-08T15:12:40Z</dcterms:created>
  <dcterms:modified xsi:type="dcterms:W3CDTF">2025-06-19T13:39:44Z</dcterms:modified>
</cp:coreProperties>
</file>