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4" r:id="rId11"/>
    <p:sldId id="262" r:id="rId12"/>
    <p:sldId id="263" r:id="rId13"/>
  </p:sldIdLst>
  <p:sldSz cx="9144000" cy="5143500" type="screen16x9"/>
  <p:notesSz cx="6858000" cy="9144000"/>
  <p:embeddedFontLst>
    <p:embeddedFont>
      <p:font typeface="Century Gothic" panose="020B0502020202020204" pitchFamily="34" charset="0"/>
      <p:regular r:id="rId15"/>
      <p:bold r:id="rId16"/>
      <p:italic r:id="rId17"/>
      <p:boldItalic r:id="rId18"/>
    </p:embeddedFont>
    <p:embeddedFont>
      <p:font typeface="Montserrat" panose="00000500000000000000" pitchFamily="2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A5A2"/>
    <a:srgbClr val="FFFFFF"/>
    <a:srgbClr val="935D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52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4.fntdata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font" Target="fonts/font7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3.fntdata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font" Target="fonts/font1.fntdata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font" Target="fonts/font5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gie" userId="6ee261d2-1e01-44c4-b2d4-e05d27b46ef3" providerId="ADAL" clId="{233C0C8A-B1AB-4406-8BC2-065791AFD03B}"/>
    <pc:docChg chg="custSel addSld delSld modSld">
      <pc:chgData name="Regie" userId="6ee261d2-1e01-44c4-b2d4-e05d27b46ef3" providerId="ADAL" clId="{233C0C8A-B1AB-4406-8BC2-065791AFD03B}" dt="2025-06-19T15:20:33.240" v="19" actId="47"/>
      <pc:docMkLst>
        <pc:docMk/>
      </pc:docMkLst>
      <pc:sldChg chg="addSp delSp modSp mod modAnim">
        <pc:chgData name="Regie" userId="6ee261d2-1e01-44c4-b2d4-e05d27b46ef3" providerId="ADAL" clId="{233C0C8A-B1AB-4406-8BC2-065791AFD03B}" dt="2025-06-19T14:54:37.470" v="18" actId="1440"/>
        <pc:sldMkLst>
          <pc:docMk/>
          <pc:sldMk cId="0" sldId="258"/>
        </pc:sldMkLst>
        <pc:picChg chg="add mod">
          <ac:chgData name="Regie" userId="6ee261d2-1e01-44c4-b2d4-e05d27b46ef3" providerId="ADAL" clId="{233C0C8A-B1AB-4406-8BC2-065791AFD03B}" dt="2025-06-19T14:54:37.470" v="18" actId="1440"/>
          <ac:picMkLst>
            <pc:docMk/>
            <pc:sldMk cId="0" sldId="258"/>
            <ac:picMk id="2" creationId="{3313003C-BA2F-2F9E-6437-AB7E15AD8AE7}"/>
          </ac:picMkLst>
        </pc:picChg>
        <pc:picChg chg="del mod">
          <ac:chgData name="Regie" userId="6ee261d2-1e01-44c4-b2d4-e05d27b46ef3" providerId="ADAL" clId="{233C0C8A-B1AB-4406-8BC2-065791AFD03B}" dt="2025-06-19T14:52:08.708" v="5" actId="478"/>
          <ac:picMkLst>
            <pc:docMk/>
            <pc:sldMk cId="0" sldId="258"/>
            <ac:picMk id="106" creationId="{00000000-0000-0000-0000-000000000000}"/>
          </ac:picMkLst>
        </pc:picChg>
        <pc:picChg chg="del mod">
          <ac:chgData name="Regie" userId="6ee261d2-1e01-44c4-b2d4-e05d27b46ef3" providerId="ADAL" clId="{233C0C8A-B1AB-4406-8BC2-065791AFD03B}" dt="2025-06-19T14:52:39.272" v="7" actId="478"/>
          <ac:picMkLst>
            <pc:docMk/>
            <pc:sldMk cId="0" sldId="258"/>
            <ac:picMk id="109" creationId="{00000000-0000-0000-0000-000000000000}"/>
          </ac:picMkLst>
        </pc:picChg>
        <pc:picChg chg="del">
          <ac:chgData name="Regie" userId="6ee261d2-1e01-44c4-b2d4-e05d27b46ef3" providerId="ADAL" clId="{233C0C8A-B1AB-4406-8BC2-065791AFD03B}" dt="2025-06-19T14:52:40.812" v="8" actId="478"/>
          <ac:picMkLst>
            <pc:docMk/>
            <pc:sldMk cId="0" sldId="258"/>
            <ac:picMk id="110" creationId="{00000000-0000-0000-0000-000000000000}"/>
          </ac:picMkLst>
        </pc:picChg>
      </pc:sldChg>
      <pc:sldChg chg="add del">
        <pc:chgData name="Regie" userId="6ee261d2-1e01-44c4-b2d4-e05d27b46ef3" providerId="ADAL" clId="{233C0C8A-B1AB-4406-8BC2-065791AFD03B}" dt="2025-06-19T15:20:33.240" v="19" actId="47"/>
        <pc:sldMkLst>
          <pc:docMk/>
          <pc:sldMk cId="2340326025" sldId="26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" name="Google Shape;11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9" name="Google Shape;14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8" name="Google Shape;15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7" name="Google Shape;16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57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1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 2">
  <p:cSld name="Diapositive de titre_1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>
            <a:spLocks noGrp="1"/>
          </p:cNvSpPr>
          <p:nvPr>
            <p:ph type="ctrTitle"/>
          </p:nvPr>
        </p:nvSpPr>
        <p:spPr>
          <a:xfrm>
            <a:off x="757992" y="1297272"/>
            <a:ext cx="1094700" cy="4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189"/>
              </a:buClr>
              <a:buSzPts val="2100"/>
              <a:buFont typeface="Century Gothic"/>
              <a:buNone/>
              <a:defRPr sz="2100" b="0" i="0" u="none" strike="noStrike" cap="none">
                <a:solidFill>
                  <a:srgbClr val="00318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sldNum" idx="12"/>
          </p:nvPr>
        </p:nvSpPr>
        <p:spPr>
          <a:xfrm>
            <a:off x="7635492" y="545228"/>
            <a:ext cx="4893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34EA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34EA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34EA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34EA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34EA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34EA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34EA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34EA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34EA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864981" y="1934998"/>
            <a:ext cx="2774400" cy="8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864981" y="2860194"/>
            <a:ext cx="2774400" cy="9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3"/>
          </p:nvPr>
        </p:nvSpPr>
        <p:spPr>
          <a:xfrm>
            <a:off x="4391223" y="2074473"/>
            <a:ext cx="885300" cy="38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4"/>
          </p:nvPr>
        </p:nvSpPr>
        <p:spPr>
          <a:xfrm>
            <a:off x="5773059" y="2074473"/>
            <a:ext cx="885300" cy="38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5"/>
          </p:nvPr>
        </p:nvSpPr>
        <p:spPr>
          <a:xfrm>
            <a:off x="7093479" y="2074473"/>
            <a:ext cx="885300" cy="38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6"/>
          </p:nvPr>
        </p:nvSpPr>
        <p:spPr>
          <a:xfrm>
            <a:off x="4391223" y="2488164"/>
            <a:ext cx="885300" cy="38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7"/>
          </p:nvPr>
        </p:nvSpPr>
        <p:spPr>
          <a:xfrm>
            <a:off x="5773059" y="2488164"/>
            <a:ext cx="885300" cy="38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body" idx="8"/>
          </p:nvPr>
        </p:nvSpPr>
        <p:spPr>
          <a:xfrm>
            <a:off x="7093479" y="2488164"/>
            <a:ext cx="885300" cy="38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C4C4C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donie - Titre Centre ">
  <p:cSld name="Sidonie - Titre Centre 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title"/>
          </p:nvPr>
        </p:nvSpPr>
        <p:spPr>
          <a:xfrm>
            <a:off x="311700" y="164372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  <p:sp>
        <p:nvSpPr>
          <p:cNvPr id="13" name="Google Shape;13;p3"/>
          <p:cNvSpPr/>
          <p:nvPr/>
        </p:nvSpPr>
        <p:spPr>
          <a:xfrm>
            <a:off x="7958109" y="-784497"/>
            <a:ext cx="1946366" cy="1946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" name="Google Shape;14;p3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55726" y="1"/>
            <a:ext cx="888274" cy="8882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donie - Titre Gauche">
  <p:cSld name="Sidonie - Titre Gauch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311700" y="164372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  <p:sp>
        <p:nvSpPr>
          <p:cNvPr id="18" name="Google Shape;18;p4"/>
          <p:cNvSpPr/>
          <p:nvPr/>
        </p:nvSpPr>
        <p:spPr>
          <a:xfrm>
            <a:off x="7958109" y="-784497"/>
            <a:ext cx="1946366" cy="1946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" name="Google Shape;19;p4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55726" y="1"/>
            <a:ext cx="888274" cy="8882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idonie - Titre Gauche + Sous-titre">
  <p:cSld name="2_Sidonie - Titre Gauche + Sous-titr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164372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  <p:sp>
        <p:nvSpPr>
          <p:cNvPr id="23" name="Google Shape;23;p5"/>
          <p:cNvSpPr/>
          <p:nvPr/>
        </p:nvSpPr>
        <p:spPr>
          <a:xfrm>
            <a:off x="7958109" y="-784497"/>
            <a:ext cx="1946366" cy="1946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" name="Google Shape;24;p5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55726" y="1"/>
            <a:ext cx="888274" cy="888274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210696" y="703959"/>
            <a:ext cx="8232225" cy="666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_k53i1JwQBA?start=1&amp;feature=oembed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4F2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/>
          <p:nvPr/>
        </p:nvSpPr>
        <p:spPr>
          <a:xfrm>
            <a:off x="-1831138" y="-2891118"/>
            <a:ext cx="5236800" cy="5236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242050" y="3595572"/>
            <a:ext cx="3199200" cy="9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en-GB" sz="1050" b="0" i="1" u="none" strike="noStrike" cap="none">
                <a:solidFill>
                  <a:srgbClr val="2C2C2C"/>
                </a:solidFill>
                <a:latin typeface="Arial"/>
                <a:ea typeface="Arial"/>
                <a:cs typeface="Arial"/>
                <a:sym typeface="Arial"/>
              </a:rPr>
              <a:t>Un service porté par le Ministère chargé de</a:t>
            </a:r>
            <a:endParaRPr sz="1050" b="0" i="1" u="none" strike="noStrike" cap="none">
              <a:solidFill>
                <a:srgbClr val="2C2C2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en-GB" sz="1050" b="0" i="1" u="none" strike="noStrike" cap="none">
                <a:solidFill>
                  <a:srgbClr val="2C2C2C"/>
                </a:solidFill>
                <a:latin typeface="Arial"/>
                <a:ea typeface="Arial"/>
                <a:cs typeface="Arial"/>
                <a:sym typeface="Arial"/>
              </a:rPr>
              <a:t>l’Économie, le Ministère chargé du Travail et la Direction de l’information légale et administrative </a:t>
            </a:r>
            <a:endParaRPr sz="1400" b="0" i="0" u="none" strike="noStrike" cap="none">
              <a:solidFill>
                <a:srgbClr val="2C2C2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4" name="Google Shape;74;p15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058" y="344854"/>
            <a:ext cx="2231333" cy="10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5" descr="A cartoon of a person on the phone&#10;&#10;AI-generated content may be incorrect.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3405651" y="1091685"/>
            <a:ext cx="5939024" cy="4602088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5"/>
          <p:cNvSpPr txBox="1"/>
          <p:nvPr/>
        </p:nvSpPr>
        <p:spPr>
          <a:xfrm>
            <a:off x="243976" y="4049622"/>
            <a:ext cx="3199200" cy="9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en-GB" sz="1050" b="1" i="1" u="none" strike="noStrike" cap="none">
                <a:solidFill>
                  <a:srgbClr val="2C2C2C"/>
                </a:solidFill>
                <a:latin typeface="Arial"/>
                <a:ea typeface="Arial"/>
                <a:cs typeface="Arial"/>
                <a:sym typeface="Arial"/>
              </a:rPr>
              <a:t>CIP National – 20 juin 2025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4F2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/>
          <p:nvPr/>
        </p:nvSpPr>
        <p:spPr>
          <a:xfrm>
            <a:off x="20715" y="12192"/>
            <a:ext cx="2691189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6"/>
          <p:cNvSpPr txBox="1">
            <a:spLocks noGrp="1"/>
          </p:cNvSpPr>
          <p:nvPr>
            <p:ph type="title"/>
          </p:nvPr>
        </p:nvSpPr>
        <p:spPr>
          <a:xfrm>
            <a:off x="311700" y="164372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>
                <a:solidFill>
                  <a:schemeClr val="dk1"/>
                </a:solidFill>
              </a:rPr>
              <a:t>Propos introductifs</a:t>
            </a:r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GB">
                <a:solidFill>
                  <a:schemeClr val="dk1"/>
                </a:solidFill>
              </a:rPr>
              <a:t>2</a:t>
            </a:fld>
            <a:endParaRPr>
              <a:solidFill>
                <a:schemeClr val="dk1"/>
              </a:solidFill>
            </a:endParaRPr>
          </a:p>
        </p:txBody>
      </p:sp>
      <p:grpSp>
        <p:nvGrpSpPr>
          <p:cNvPr id="84" name="Google Shape;84;p16"/>
          <p:cNvGrpSpPr/>
          <p:nvPr/>
        </p:nvGrpSpPr>
        <p:grpSpPr>
          <a:xfrm>
            <a:off x="3023604" y="1539860"/>
            <a:ext cx="3265971" cy="1849267"/>
            <a:chOff x="2479587" y="1539860"/>
            <a:chExt cx="3265971" cy="1849267"/>
          </a:xfrm>
        </p:grpSpPr>
        <p:sp>
          <p:nvSpPr>
            <p:cNvPr id="85" name="Google Shape;85;p16"/>
            <p:cNvSpPr/>
            <p:nvPr/>
          </p:nvSpPr>
          <p:spPr>
            <a:xfrm>
              <a:off x="2479587" y="1623904"/>
              <a:ext cx="170466" cy="170466"/>
            </a:xfrm>
            <a:prstGeom prst="rect">
              <a:avLst/>
            </a:prstGeom>
            <a:solidFill>
              <a:srgbClr val="FF732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16"/>
            <p:cNvSpPr txBox="1"/>
            <p:nvPr/>
          </p:nvSpPr>
          <p:spPr>
            <a:xfrm>
              <a:off x="2729958" y="1539860"/>
              <a:ext cx="2359941" cy="3385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GB" sz="16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DGE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16"/>
            <p:cNvSpPr txBox="1"/>
            <p:nvPr/>
          </p:nvSpPr>
          <p:spPr>
            <a:xfrm>
              <a:off x="2729958" y="2172126"/>
              <a:ext cx="2849043" cy="3385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GB" sz="16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Geoffroy Cailloux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16"/>
            <p:cNvSpPr txBox="1"/>
            <p:nvPr/>
          </p:nvSpPr>
          <p:spPr>
            <a:xfrm>
              <a:off x="2729958" y="2804392"/>
              <a:ext cx="3015600" cy="5847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GB" sz="16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Chef du service de 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GB" sz="16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l’économie de proximité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9" name="Google Shape;89;p16"/>
          <p:cNvSpPr/>
          <p:nvPr/>
        </p:nvSpPr>
        <p:spPr>
          <a:xfrm>
            <a:off x="7958109" y="-784497"/>
            <a:ext cx="1946366" cy="1946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0" name="Google Shape;90;p16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55726" y="1"/>
            <a:ext cx="888274" cy="88827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1" name="Google Shape;91;p16"/>
          <p:cNvGrpSpPr/>
          <p:nvPr/>
        </p:nvGrpSpPr>
        <p:grpSpPr>
          <a:xfrm>
            <a:off x="5945524" y="1539860"/>
            <a:ext cx="3239656" cy="2097414"/>
            <a:chOff x="5609849" y="1539860"/>
            <a:chExt cx="3239656" cy="2097414"/>
          </a:xfrm>
        </p:grpSpPr>
        <p:sp>
          <p:nvSpPr>
            <p:cNvPr id="92" name="Google Shape;92;p16"/>
            <p:cNvSpPr/>
            <p:nvPr/>
          </p:nvSpPr>
          <p:spPr>
            <a:xfrm>
              <a:off x="5609849" y="1623904"/>
              <a:ext cx="170466" cy="170466"/>
            </a:xfrm>
            <a:prstGeom prst="rect">
              <a:avLst/>
            </a:prstGeom>
            <a:solidFill>
              <a:srgbClr val="FF732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6"/>
            <p:cNvSpPr txBox="1"/>
            <p:nvPr/>
          </p:nvSpPr>
          <p:spPr>
            <a:xfrm>
              <a:off x="5860220" y="1539860"/>
              <a:ext cx="2359941" cy="3385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GB" sz="16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DGEFP</a:t>
              </a:r>
              <a:endPara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6"/>
            <p:cNvSpPr txBox="1"/>
            <p:nvPr/>
          </p:nvSpPr>
          <p:spPr>
            <a:xfrm>
              <a:off x="5833905" y="2174052"/>
              <a:ext cx="2849043" cy="3385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GB" sz="16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Stéphanie Leblanc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16"/>
            <p:cNvSpPr txBox="1"/>
            <p:nvPr/>
          </p:nvSpPr>
          <p:spPr>
            <a:xfrm>
              <a:off x="5833905" y="2806318"/>
              <a:ext cx="3015600" cy="83095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GB" sz="16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Sous-directrice des mutations économiques et de la sécurisation de l’emploi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6" name="Google Shape;96;p16"/>
          <p:cNvGrpSpPr/>
          <p:nvPr/>
        </p:nvGrpSpPr>
        <p:grpSpPr>
          <a:xfrm>
            <a:off x="178155" y="1541789"/>
            <a:ext cx="3265971" cy="1603046"/>
            <a:chOff x="-608930" y="1541789"/>
            <a:chExt cx="3265971" cy="1603046"/>
          </a:xfrm>
        </p:grpSpPr>
        <p:sp>
          <p:nvSpPr>
            <p:cNvPr id="97" name="Google Shape;97;p16"/>
            <p:cNvSpPr/>
            <p:nvPr/>
          </p:nvSpPr>
          <p:spPr>
            <a:xfrm>
              <a:off x="-608930" y="1625833"/>
              <a:ext cx="170466" cy="170466"/>
            </a:xfrm>
            <a:prstGeom prst="rect">
              <a:avLst/>
            </a:prstGeom>
            <a:solidFill>
              <a:srgbClr val="FF732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6"/>
            <p:cNvSpPr txBox="1"/>
            <p:nvPr/>
          </p:nvSpPr>
          <p:spPr>
            <a:xfrm>
              <a:off x="-358559" y="1541789"/>
              <a:ext cx="2359941" cy="3385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GB" sz="16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CIP National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6"/>
            <p:cNvSpPr txBox="1"/>
            <p:nvPr/>
          </p:nvSpPr>
          <p:spPr>
            <a:xfrm>
              <a:off x="-358559" y="2174055"/>
              <a:ext cx="2849043" cy="3385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GB" sz="16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Jean-Marie Chabaud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6"/>
            <p:cNvSpPr txBox="1"/>
            <p:nvPr/>
          </p:nvSpPr>
          <p:spPr>
            <a:xfrm>
              <a:off x="-358559" y="2806321"/>
              <a:ext cx="3015600" cy="3385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GB" sz="16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Président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CFE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7"/>
          <p:cNvSpPr/>
          <p:nvPr/>
        </p:nvSpPr>
        <p:spPr>
          <a:xfrm>
            <a:off x="-2539367" y="1812150"/>
            <a:ext cx="5702133" cy="5702133"/>
          </a:xfrm>
          <a:prstGeom prst="ellipse">
            <a:avLst/>
          </a:prstGeom>
          <a:solidFill>
            <a:srgbClr val="6A6AF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7"/>
          <p:cNvSpPr txBox="1">
            <a:spLocks noGrp="1"/>
          </p:cNvSpPr>
          <p:nvPr>
            <p:ph type="title"/>
          </p:nvPr>
        </p:nvSpPr>
        <p:spPr>
          <a:xfrm>
            <a:off x="311700" y="164372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>
                <a:solidFill>
                  <a:schemeClr val="dk1"/>
                </a:solidFill>
              </a:rPr>
              <a:t>Vidéo de présentation du service</a:t>
            </a:r>
            <a:endParaRPr/>
          </a:p>
        </p:txBody>
      </p:sp>
      <p:sp>
        <p:nvSpPr>
          <p:cNvPr id="108" name="Google Shape;108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GB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1" name="Google Shape;111;p17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55726" y="1"/>
            <a:ext cx="888274" cy="8882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Média en ligne 1" title="Présentation du service conseillers-entreprises.service-public.fr">
            <a:hlinkClick r:id="" action="ppaction://media"/>
            <a:extLst>
              <a:ext uri="{FF2B5EF4-FFF2-40B4-BE49-F238E27FC236}">
                <a16:creationId xmlns:a16="http://schemas.microsoft.com/office/drawing/2014/main" id="{3313003C-BA2F-2F9E-6437-AB7E15AD8AE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165619" y="901443"/>
            <a:ext cx="6812761" cy="3848883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ECECF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8"/>
          <p:cNvSpPr txBox="1">
            <a:spLocks noGrp="1"/>
          </p:cNvSpPr>
          <p:nvPr>
            <p:ph type="sldNum" idx="4294967295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GB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8" name="Google Shape;118;p18"/>
          <p:cNvGrpSpPr/>
          <p:nvPr/>
        </p:nvGrpSpPr>
        <p:grpSpPr>
          <a:xfrm>
            <a:off x="444949" y="710860"/>
            <a:ext cx="3724275" cy="2909194"/>
            <a:chOff x="575581" y="1585675"/>
            <a:chExt cx="3724275" cy="2909194"/>
          </a:xfrm>
        </p:grpSpPr>
        <p:sp>
          <p:nvSpPr>
            <p:cNvPr id="119" name="Google Shape;119;p18"/>
            <p:cNvSpPr txBox="1"/>
            <p:nvPr/>
          </p:nvSpPr>
          <p:spPr>
            <a:xfrm>
              <a:off x="575581" y="1585675"/>
              <a:ext cx="3724275" cy="54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000" tIns="91425" rIns="90000" bIns="91425" anchor="b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2800"/>
                <a:buFont typeface="Calibri"/>
                <a:buNone/>
              </a:pPr>
              <a:r>
                <a:rPr lang="en-GB" sz="2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Quel est l’objectif ? </a:t>
              </a:r>
              <a:endPara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8"/>
            <p:cNvSpPr txBox="1"/>
            <p:nvPr/>
          </p:nvSpPr>
          <p:spPr>
            <a:xfrm>
              <a:off x="575582" y="2247569"/>
              <a:ext cx="3565800" cy="224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000"/>
                <a:buFont typeface="Arial"/>
                <a:buNone/>
              </a:pPr>
              <a:r>
                <a:rPr lang="en-GB" sz="14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Aider TPE et PME, </a:t>
              </a:r>
              <a:endPara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000"/>
                <a:buFont typeface="Arial"/>
                <a:buNone/>
              </a:pPr>
              <a:r>
                <a:rPr lang="en-GB" sz="14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les micro-entreprises, les professions libérales </a:t>
              </a:r>
              <a:r>
                <a:rPr lang="en-GB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en décloisonnant les institutions et en libérant leurs offres de services.</a:t>
              </a:r>
              <a:r>
                <a:rPr lang="en-GB" sz="14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endPara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000"/>
                <a:buFont typeface="Arial"/>
                <a:buNone/>
              </a:pPr>
              <a:br>
                <a:rPr lang="en-GB" sz="14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GB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Emploi, développement économique, attractivité des territoires…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1" name="Google Shape;121;p18"/>
          <p:cNvGrpSpPr/>
          <p:nvPr/>
        </p:nvGrpSpPr>
        <p:grpSpPr>
          <a:xfrm>
            <a:off x="5781350" y="867162"/>
            <a:ext cx="3724321" cy="3200506"/>
            <a:chOff x="5058324" y="1049948"/>
            <a:chExt cx="3724321" cy="3200506"/>
          </a:xfrm>
        </p:grpSpPr>
        <p:sp>
          <p:nvSpPr>
            <p:cNvPr id="122" name="Google Shape;122;p18"/>
            <p:cNvSpPr txBox="1"/>
            <p:nvPr/>
          </p:nvSpPr>
          <p:spPr>
            <a:xfrm>
              <a:off x="5516845" y="1888485"/>
              <a:ext cx="3265715" cy="5334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13970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4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Favoriser un conseil </a:t>
              </a:r>
              <a:br>
                <a:rPr lang="en-GB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GB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personnalisé et de proximité </a:t>
              </a: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8"/>
            <p:cNvSpPr txBox="1"/>
            <p:nvPr/>
          </p:nvSpPr>
          <p:spPr>
            <a:xfrm>
              <a:off x="5058324" y="1919761"/>
              <a:ext cx="548700" cy="461700"/>
            </a:xfrm>
            <a:prstGeom prst="rect">
              <a:avLst/>
            </a:prstGeom>
            <a:solidFill>
              <a:srgbClr val="6A6AF4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GB" sz="2400" b="1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01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8"/>
            <p:cNvSpPr txBox="1"/>
            <p:nvPr/>
          </p:nvSpPr>
          <p:spPr>
            <a:xfrm>
              <a:off x="5516845" y="2770231"/>
              <a:ext cx="3265800" cy="524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13970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4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Aider les entreprises</a:t>
              </a:r>
              <a:br>
                <a:rPr lang="en-GB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GB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à se transformer </a:t>
              </a: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18"/>
            <p:cNvSpPr txBox="1"/>
            <p:nvPr/>
          </p:nvSpPr>
          <p:spPr>
            <a:xfrm>
              <a:off x="5058331" y="2801512"/>
              <a:ext cx="553357" cy="461665"/>
            </a:xfrm>
            <a:prstGeom prst="rect">
              <a:avLst/>
            </a:prstGeom>
            <a:solidFill>
              <a:srgbClr val="6A6AF4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GB" sz="2400" b="1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02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18"/>
            <p:cNvSpPr txBox="1"/>
            <p:nvPr/>
          </p:nvSpPr>
          <p:spPr>
            <a:xfrm>
              <a:off x="5516845" y="3717038"/>
              <a:ext cx="3265715" cy="5334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13970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4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Améliorer l’efficacité </a:t>
              </a:r>
              <a:br>
                <a:rPr lang="en-GB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GB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 la réponse publique </a:t>
              </a: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8"/>
            <p:cNvSpPr txBox="1"/>
            <p:nvPr/>
          </p:nvSpPr>
          <p:spPr>
            <a:xfrm>
              <a:off x="5058331" y="3737686"/>
              <a:ext cx="553357" cy="461665"/>
            </a:xfrm>
            <a:prstGeom prst="rect">
              <a:avLst/>
            </a:prstGeom>
            <a:solidFill>
              <a:srgbClr val="6A6AF4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GB" sz="2400" b="1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03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8"/>
            <p:cNvSpPr txBox="1"/>
            <p:nvPr/>
          </p:nvSpPr>
          <p:spPr>
            <a:xfrm>
              <a:off x="5058331" y="1049948"/>
              <a:ext cx="2441926" cy="4551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lang="en-GB" sz="1800" b="1" i="0" u="none" strike="noStrike" cap="none">
                  <a:solidFill>
                    <a:srgbClr val="6A6AF4"/>
                  </a:solidFill>
                  <a:latin typeface="Arial"/>
                  <a:ea typeface="Arial"/>
                  <a:cs typeface="Arial"/>
                  <a:sym typeface="Arial"/>
                </a:rPr>
                <a:t>Concrètement ?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9" name="Google Shape;129;p18"/>
          <p:cNvSpPr/>
          <p:nvPr/>
        </p:nvSpPr>
        <p:spPr>
          <a:xfrm>
            <a:off x="7958109" y="-784497"/>
            <a:ext cx="1946366" cy="1946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0" name="Google Shape;130;p18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55726" y="1"/>
            <a:ext cx="888274" cy="8882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9"/>
          <p:cNvSpPr txBox="1">
            <a:spLocks noGrp="1"/>
          </p:cNvSpPr>
          <p:nvPr>
            <p:ph type="title"/>
          </p:nvPr>
        </p:nvSpPr>
        <p:spPr>
          <a:xfrm>
            <a:off x="311700" y="164372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 dirty="0" err="1"/>
              <a:t>L’écosystème</a:t>
            </a:r>
            <a:r>
              <a:rPr lang="en-GB" dirty="0"/>
              <a:t> </a:t>
            </a:r>
            <a:r>
              <a:rPr lang="en-GB" dirty="0" err="1"/>
              <a:t>d’expertises</a:t>
            </a:r>
            <a:r>
              <a:rPr lang="en-GB" dirty="0"/>
              <a:t> </a:t>
            </a:r>
            <a:r>
              <a:rPr lang="en-GB" dirty="0" err="1"/>
              <a:t>s’agrandit</a:t>
            </a:r>
            <a:endParaRPr dirty="0"/>
          </a:p>
        </p:txBody>
      </p:sp>
      <p:sp>
        <p:nvSpPr>
          <p:cNvPr id="138" name="Google Shape;138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6062D5CF-B5B3-4E91-B6F9-40ED617E2053}"/>
              </a:ext>
            </a:extLst>
          </p:cNvPr>
          <p:cNvGrpSpPr/>
          <p:nvPr/>
        </p:nvGrpSpPr>
        <p:grpSpPr>
          <a:xfrm>
            <a:off x="1100986" y="949126"/>
            <a:ext cx="6942029" cy="3581205"/>
            <a:chOff x="1431692" y="1452375"/>
            <a:chExt cx="6280616" cy="3240000"/>
          </a:xfrm>
        </p:grpSpPr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DCFB9015-6C2D-4294-B9D6-C1DE85F8EB0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431692" y="1452375"/>
              <a:ext cx="6280616" cy="3240000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2B5F559-0151-4B8F-BB7C-B52DB0CFA1C4}"/>
                </a:ext>
              </a:extLst>
            </p:cNvPr>
            <p:cNvSpPr/>
            <p:nvPr/>
          </p:nvSpPr>
          <p:spPr>
            <a:xfrm rot="20722981">
              <a:off x="4884517" y="1606680"/>
              <a:ext cx="1296364" cy="5727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7E41BBF-BB7A-4FE7-8BA3-7CB9A0E7A5A8}"/>
                </a:ext>
              </a:extLst>
            </p:cNvPr>
            <p:cNvSpPr/>
            <p:nvPr/>
          </p:nvSpPr>
          <p:spPr>
            <a:xfrm rot="20722981">
              <a:off x="2536784" y="4066565"/>
              <a:ext cx="1296364" cy="5727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CFE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20" descr="A person sitting at a computer&#10;&#10;AI-generated content may be incorrect.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1936" y="960950"/>
            <a:ext cx="8870958" cy="4217477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0"/>
          <p:cNvSpPr/>
          <p:nvPr/>
        </p:nvSpPr>
        <p:spPr>
          <a:xfrm>
            <a:off x="-1000034" y="-1436504"/>
            <a:ext cx="5319973" cy="5319973"/>
          </a:xfrm>
          <a:prstGeom prst="ellipse">
            <a:avLst/>
          </a:prstGeom>
          <a:solidFill>
            <a:srgbClr val="6A6AF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0"/>
          <p:cNvSpPr txBox="1"/>
          <p:nvPr/>
        </p:nvSpPr>
        <p:spPr>
          <a:xfrm>
            <a:off x="381378" y="378944"/>
            <a:ext cx="3938700" cy="290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Sur des difficultés financières, plus de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GB" sz="6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20 000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besoins d’entreprises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ont été clôturés par une proposition d’aide après échange avec un conseiller depuis l’ouverture nationale en juin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0"/>
          <p:cNvSpPr/>
          <p:nvPr/>
        </p:nvSpPr>
        <p:spPr>
          <a:xfrm>
            <a:off x="7958109" y="-784497"/>
            <a:ext cx="1946366" cy="1946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5" name="Google Shape;155;p20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55726" y="1"/>
            <a:ext cx="888274" cy="88827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117;p18">
            <a:extLst>
              <a:ext uri="{FF2B5EF4-FFF2-40B4-BE49-F238E27FC236}">
                <a16:creationId xmlns:a16="http://schemas.microsoft.com/office/drawing/2014/main" id="{309C7DEE-AB62-4FD4-A1B0-63F1569CA91A}"/>
              </a:ext>
            </a:extLst>
          </p:cNvPr>
          <p:cNvSpPr txBox="1">
            <a:spLocks/>
          </p:cNvSpPr>
          <p:nvPr/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>
                <a:solidFill>
                  <a:schemeClr val="dk1"/>
                </a:solidFill>
              </a:rPr>
              <a:pPr/>
              <a:t>6</a:t>
            </a:fld>
            <a:endParaRPr lang="en-GB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17;p18">
            <a:extLst>
              <a:ext uri="{FF2B5EF4-FFF2-40B4-BE49-F238E27FC236}">
                <a16:creationId xmlns:a16="http://schemas.microsoft.com/office/drawing/2014/main" id="{F85E973D-BC27-4C00-846B-AECD8C8C7E3D}"/>
              </a:ext>
            </a:extLst>
          </p:cNvPr>
          <p:cNvSpPr txBox="1">
            <a:spLocks/>
          </p:cNvSpPr>
          <p:nvPr/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>
                <a:solidFill>
                  <a:schemeClr val="dk1"/>
                </a:solidFill>
              </a:rPr>
              <a:pPr/>
              <a:t>7</a:t>
            </a:fld>
            <a:endParaRPr lang="en-GB" dirty="0">
              <a:solidFill>
                <a:schemeClr val="dk1"/>
              </a:solidFill>
            </a:endParaRPr>
          </a:p>
        </p:txBody>
      </p:sp>
      <p:pic>
        <p:nvPicPr>
          <p:cNvPr id="19" name="Image 1" descr=" ">
            <a:extLst>
              <a:ext uri="{FF2B5EF4-FFF2-40B4-BE49-F238E27FC236}">
                <a16:creationId xmlns:a16="http://schemas.microsoft.com/office/drawing/2014/main" id="{D7053796-853A-4BEB-B41B-04E5CFA8D1C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9015" y="727562"/>
            <a:ext cx="2680403" cy="677664"/>
          </a:xfrm>
          <a:prstGeom prst="rect">
            <a:avLst/>
          </a:prstGeom>
        </p:spPr>
      </p:pic>
      <p:pic>
        <p:nvPicPr>
          <p:cNvPr id="20" name="Image 2" descr=" ">
            <a:extLst>
              <a:ext uri="{FF2B5EF4-FFF2-40B4-BE49-F238E27FC236}">
                <a16:creationId xmlns:a16="http://schemas.microsoft.com/office/drawing/2014/main" id="{1F7F26D0-793C-4C1B-BDA0-06B2F0AC733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9015" y="266219"/>
            <a:ext cx="2021673" cy="599362"/>
          </a:xfrm>
          <a:prstGeom prst="rect">
            <a:avLst/>
          </a:prstGeom>
        </p:spPr>
      </p:pic>
      <p:grpSp>
        <p:nvGrpSpPr>
          <p:cNvPr id="51" name="Groupe 50">
            <a:extLst>
              <a:ext uri="{FF2B5EF4-FFF2-40B4-BE49-F238E27FC236}">
                <a16:creationId xmlns:a16="http://schemas.microsoft.com/office/drawing/2014/main" id="{0B97763C-C706-467C-A770-8019DFE8359E}"/>
              </a:ext>
            </a:extLst>
          </p:cNvPr>
          <p:cNvGrpSpPr/>
          <p:nvPr/>
        </p:nvGrpSpPr>
        <p:grpSpPr>
          <a:xfrm>
            <a:off x="395967" y="1937392"/>
            <a:ext cx="2731216" cy="2252642"/>
            <a:chOff x="395967" y="1937392"/>
            <a:chExt cx="2731216" cy="2252642"/>
          </a:xfrm>
        </p:grpSpPr>
        <p:pic>
          <p:nvPicPr>
            <p:cNvPr id="37" name="Image 0" descr=" ">
              <a:extLst>
                <a:ext uri="{FF2B5EF4-FFF2-40B4-BE49-F238E27FC236}">
                  <a16:creationId xmlns:a16="http://schemas.microsoft.com/office/drawing/2014/main" id="{25B5576A-11CC-4B21-98A2-6C783B80697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5967" y="1937392"/>
              <a:ext cx="677664" cy="677664"/>
            </a:xfrm>
            <a:prstGeom prst="rect">
              <a:avLst/>
            </a:prstGeom>
          </p:spPr>
        </p:pic>
        <p:sp>
          <p:nvSpPr>
            <p:cNvPr id="38" name="Text 3">
              <a:extLst>
                <a:ext uri="{FF2B5EF4-FFF2-40B4-BE49-F238E27FC236}">
                  <a16:creationId xmlns:a16="http://schemas.microsoft.com/office/drawing/2014/main" id="{76106B42-DCC5-4C42-A9C5-24A2FF8B30D2}"/>
                </a:ext>
              </a:extLst>
            </p:cNvPr>
            <p:cNvSpPr/>
            <p:nvPr/>
          </p:nvSpPr>
          <p:spPr>
            <a:xfrm>
              <a:off x="446780" y="2683125"/>
              <a:ext cx="2680403" cy="129856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buNone/>
              </a:pPr>
              <a:r>
                <a:rPr lang="fr-FR" sz="1100" dirty="0">
                  <a:solidFill>
                    <a:srgbClr val="000091">
                      <a:alpha val="100000"/>
                    </a:srgbClr>
                  </a:solidFill>
                  <a:latin typeface="Marianne Regular" pitchFamily="34" charset="0"/>
                  <a:ea typeface="Marianne Regular" pitchFamily="34" charset="-122"/>
                  <a:cs typeface="Marianne Regular" pitchFamily="34" charset="-120"/>
                </a:rPr>
                <a:t>Oui, on m'a contacté et on m'a proposé plusieurs solutions et j’attends le rendez-vous avec le président du tribunal de commerce. Un grand merci à tous. Vos services m’ont sauvé de la faillite.</a:t>
              </a:r>
              <a:endParaRPr lang="en-US" sz="1100" dirty="0"/>
            </a:p>
          </p:txBody>
        </p:sp>
        <p:sp>
          <p:nvSpPr>
            <p:cNvPr id="41" name="Text 3">
              <a:extLst>
                <a:ext uri="{FF2B5EF4-FFF2-40B4-BE49-F238E27FC236}">
                  <a16:creationId xmlns:a16="http://schemas.microsoft.com/office/drawing/2014/main" id="{A3EBF2AE-362F-44BE-ABA0-B18035793547}"/>
                </a:ext>
              </a:extLst>
            </p:cNvPr>
            <p:cNvSpPr/>
            <p:nvPr/>
          </p:nvSpPr>
          <p:spPr>
            <a:xfrm>
              <a:off x="425560" y="3935120"/>
              <a:ext cx="2680403" cy="254914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buNone/>
              </a:pPr>
              <a:r>
                <a:rPr lang="fr-FR" sz="1100" b="1" dirty="0" err="1">
                  <a:solidFill>
                    <a:srgbClr val="000091">
                      <a:alpha val="100000"/>
                    </a:srgbClr>
                  </a:solidFill>
                  <a:latin typeface="Marianne Regular" pitchFamily="34" charset="0"/>
                  <a:ea typeface="Marianne Regular" pitchFamily="34" charset="-122"/>
                </a:rPr>
                <a:t>Isam</a:t>
              </a:r>
              <a:r>
                <a:rPr lang="fr-FR" sz="1100" b="1" dirty="0">
                  <a:solidFill>
                    <a:srgbClr val="000091">
                      <a:alpha val="100000"/>
                    </a:srgbClr>
                  </a:solidFill>
                  <a:latin typeface="Marianne Regular" pitchFamily="34" charset="0"/>
                  <a:ea typeface="Marianne Regular" pitchFamily="34" charset="-122"/>
                </a:rPr>
                <a:t>, Nord (59), le 13 mai 2025</a:t>
              </a:r>
              <a:endParaRPr lang="en-US" sz="1100" b="1" dirty="0"/>
            </a:p>
          </p:txBody>
        </p:sp>
      </p:grp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DE96C00D-5D90-4524-946E-AEDFA970D46B}"/>
              </a:ext>
            </a:extLst>
          </p:cNvPr>
          <p:cNvGrpSpPr/>
          <p:nvPr/>
        </p:nvGrpSpPr>
        <p:grpSpPr>
          <a:xfrm>
            <a:off x="3297356" y="1927745"/>
            <a:ext cx="2731216" cy="2252642"/>
            <a:chOff x="3407314" y="1927745"/>
            <a:chExt cx="2731216" cy="2252642"/>
          </a:xfrm>
        </p:grpSpPr>
        <p:pic>
          <p:nvPicPr>
            <p:cNvPr id="43" name="Image 0" descr=" ">
              <a:extLst>
                <a:ext uri="{FF2B5EF4-FFF2-40B4-BE49-F238E27FC236}">
                  <a16:creationId xmlns:a16="http://schemas.microsoft.com/office/drawing/2014/main" id="{2FF04425-566D-442D-8889-7D3FF9115C7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07314" y="1927745"/>
              <a:ext cx="677664" cy="677664"/>
            </a:xfrm>
            <a:prstGeom prst="rect">
              <a:avLst/>
            </a:prstGeom>
          </p:spPr>
        </p:pic>
        <p:sp>
          <p:nvSpPr>
            <p:cNvPr id="44" name="Text 3">
              <a:extLst>
                <a:ext uri="{FF2B5EF4-FFF2-40B4-BE49-F238E27FC236}">
                  <a16:creationId xmlns:a16="http://schemas.microsoft.com/office/drawing/2014/main" id="{04E06480-70EA-4214-A604-B769D0D03B61}"/>
                </a:ext>
              </a:extLst>
            </p:cNvPr>
            <p:cNvSpPr/>
            <p:nvPr/>
          </p:nvSpPr>
          <p:spPr>
            <a:xfrm>
              <a:off x="3458127" y="2673478"/>
              <a:ext cx="2680403" cy="129856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buNone/>
              </a:pPr>
              <a:r>
                <a:rPr lang="fr-FR" sz="1100" dirty="0">
                  <a:solidFill>
                    <a:srgbClr val="000091">
                      <a:alpha val="100000"/>
                    </a:srgbClr>
                  </a:solidFill>
                  <a:latin typeface="Marianne Regular" pitchFamily="34" charset="0"/>
                  <a:ea typeface="Marianne Regular" pitchFamily="34" charset="-122"/>
                  <a:cs typeface="Marianne Regular" pitchFamily="34" charset="-120"/>
                </a:rPr>
                <a:t>L'appel a été très rapide et un rdv est fixé ce jeudi 15 mai. L'échange a déjà été très productif. C'est un soutien de grande qualité.</a:t>
              </a:r>
              <a:endParaRPr lang="en-US" sz="1100" dirty="0"/>
            </a:p>
          </p:txBody>
        </p:sp>
        <p:sp>
          <p:nvSpPr>
            <p:cNvPr id="45" name="Text 3">
              <a:extLst>
                <a:ext uri="{FF2B5EF4-FFF2-40B4-BE49-F238E27FC236}">
                  <a16:creationId xmlns:a16="http://schemas.microsoft.com/office/drawing/2014/main" id="{1065DDAD-5A38-4A3D-8A0C-4879F690EA76}"/>
                </a:ext>
              </a:extLst>
            </p:cNvPr>
            <p:cNvSpPr/>
            <p:nvPr/>
          </p:nvSpPr>
          <p:spPr>
            <a:xfrm>
              <a:off x="3436907" y="3925473"/>
              <a:ext cx="2680403" cy="254914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buNone/>
              </a:pPr>
              <a:r>
                <a:rPr lang="fr-FR" sz="1100" b="1" dirty="0" err="1">
                  <a:solidFill>
                    <a:srgbClr val="000091">
                      <a:alpha val="100000"/>
                    </a:srgbClr>
                  </a:solidFill>
                  <a:latin typeface="Marianne Regular" pitchFamily="34" charset="0"/>
                  <a:ea typeface="Marianne Regular" pitchFamily="34" charset="-122"/>
                </a:rPr>
                <a:t>Christele</a:t>
              </a:r>
              <a:r>
                <a:rPr lang="fr-FR" sz="1100" b="1" dirty="0">
                  <a:solidFill>
                    <a:srgbClr val="000091">
                      <a:alpha val="100000"/>
                    </a:srgbClr>
                  </a:solidFill>
                  <a:latin typeface="Marianne Regular" pitchFamily="34" charset="0"/>
                  <a:ea typeface="Marianne Regular" pitchFamily="34" charset="-122"/>
                </a:rPr>
                <a:t>, Rhône (69), le 9 mai 2025</a:t>
              </a:r>
              <a:endParaRPr lang="en-US" sz="1100" b="1" dirty="0"/>
            </a:p>
          </p:txBody>
        </p:sp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7A032C5F-40C1-42BA-8D7E-C2E4EF1181A9}"/>
              </a:ext>
            </a:extLst>
          </p:cNvPr>
          <p:cNvGrpSpPr/>
          <p:nvPr/>
        </p:nvGrpSpPr>
        <p:grpSpPr>
          <a:xfrm>
            <a:off x="6198745" y="1929675"/>
            <a:ext cx="2731216" cy="2252642"/>
            <a:chOff x="6198745" y="1929675"/>
            <a:chExt cx="2731216" cy="2252642"/>
          </a:xfrm>
        </p:grpSpPr>
        <p:pic>
          <p:nvPicPr>
            <p:cNvPr id="47" name="Image 0" descr=" ">
              <a:extLst>
                <a:ext uri="{FF2B5EF4-FFF2-40B4-BE49-F238E27FC236}">
                  <a16:creationId xmlns:a16="http://schemas.microsoft.com/office/drawing/2014/main" id="{65D08FEB-AD85-4DCB-AC78-740F260155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98745" y="1929675"/>
              <a:ext cx="677664" cy="677664"/>
            </a:xfrm>
            <a:prstGeom prst="rect">
              <a:avLst/>
            </a:prstGeom>
          </p:spPr>
        </p:pic>
        <p:sp>
          <p:nvSpPr>
            <p:cNvPr id="48" name="Text 3">
              <a:extLst>
                <a:ext uri="{FF2B5EF4-FFF2-40B4-BE49-F238E27FC236}">
                  <a16:creationId xmlns:a16="http://schemas.microsoft.com/office/drawing/2014/main" id="{0F5A7183-1FAA-4007-BF98-E1CD294BB257}"/>
                </a:ext>
              </a:extLst>
            </p:cNvPr>
            <p:cNvSpPr/>
            <p:nvPr/>
          </p:nvSpPr>
          <p:spPr>
            <a:xfrm>
              <a:off x="6249558" y="2675408"/>
              <a:ext cx="2680403" cy="129856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buNone/>
              </a:pPr>
              <a:r>
                <a:rPr lang="fr-FR" sz="1100" dirty="0">
                  <a:solidFill>
                    <a:srgbClr val="000091">
                      <a:alpha val="100000"/>
                    </a:srgbClr>
                  </a:solidFill>
                  <a:latin typeface="Marianne Regular" pitchFamily="34" charset="0"/>
                  <a:ea typeface="Marianne Regular" pitchFamily="34" charset="-122"/>
                  <a:cs typeface="Marianne Regular" pitchFamily="34" charset="-120"/>
                </a:rPr>
                <a:t> Des gens à l'écoute et pas dans le jugement avec de très bons conseils. Merci à eux.</a:t>
              </a:r>
              <a:endParaRPr lang="en-US" sz="1100" dirty="0"/>
            </a:p>
          </p:txBody>
        </p:sp>
        <p:sp>
          <p:nvSpPr>
            <p:cNvPr id="49" name="Text 3">
              <a:extLst>
                <a:ext uri="{FF2B5EF4-FFF2-40B4-BE49-F238E27FC236}">
                  <a16:creationId xmlns:a16="http://schemas.microsoft.com/office/drawing/2014/main" id="{0EF3444F-579B-4B95-9D25-B255ED5C8A3F}"/>
                </a:ext>
              </a:extLst>
            </p:cNvPr>
            <p:cNvSpPr/>
            <p:nvPr/>
          </p:nvSpPr>
          <p:spPr>
            <a:xfrm>
              <a:off x="6228338" y="3927403"/>
              <a:ext cx="2680403" cy="254914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buNone/>
              </a:pPr>
              <a:r>
                <a:rPr lang="fr-FR" sz="1100" b="1" dirty="0">
                  <a:solidFill>
                    <a:srgbClr val="000091">
                      <a:alpha val="100000"/>
                    </a:srgbClr>
                  </a:solidFill>
                  <a:latin typeface="Marianne Regular" pitchFamily="34" charset="0"/>
                  <a:ea typeface="Marianne Regular" pitchFamily="34" charset="-122"/>
                </a:rPr>
                <a:t>Audrey, Vaucluse (84), le 11 mars 2025</a:t>
              </a:r>
              <a:endParaRPr lang="en-US" sz="11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251610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4E8"/>
        </a:solid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1"/>
          <p:cNvSpPr/>
          <p:nvPr/>
        </p:nvSpPr>
        <p:spPr>
          <a:xfrm>
            <a:off x="-1798865" y="-3203090"/>
            <a:ext cx="5236753" cy="52367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1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058" y="344854"/>
            <a:ext cx="2231333" cy="1020038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1"/>
          <p:cNvSpPr txBox="1"/>
          <p:nvPr/>
        </p:nvSpPr>
        <p:spPr>
          <a:xfrm>
            <a:off x="2890188" y="1813896"/>
            <a:ext cx="3363625" cy="86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Signature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du partenariat</a:t>
            </a:r>
            <a:endParaRPr sz="3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1"/>
          <p:cNvSpPr/>
          <p:nvPr/>
        </p:nvSpPr>
        <p:spPr>
          <a:xfrm>
            <a:off x="3407600" y="2324725"/>
            <a:ext cx="83650" cy="50498"/>
          </a:xfrm>
          <a:custGeom>
            <a:avLst/>
            <a:gdLst/>
            <a:ahLst/>
            <a:cxnLst/>
            <a:rect l="l" t="t" r="r" b="b"/>
            <a:pathLst>
              <a:path w="2954" h="1809" extrusionOk="0">
                <a:moveTo>
                  <a:pt x="392" y="513"/>
                </a:moveTo>
                <a:lnTo>
                  <a:pt x="754" y="1025"/>
                </a:lnTo>
                <a:lnTo>
                  <a:pt x="2532" y="1809"/>
                </a:lnTo>
                <a:lnTo>
                  <a:pt x="2954" y="1598"/>
                </a:lnTo>
                <a:lnTo>
                  <a:pt x="2894" y="1176"/>
                </a:lnTo>
                <a:lnTo>
                  <a:pt x="1658" y="211"/>
                </a:lnTo>
                <a:lnTo>
                  <a:pt x="114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pic>
        <p:nvPicPr>
          <p:cNvPr id="164" name="Google Shape;164;p21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40048" y="344854"/>
            <a:ext cx="1430130" cy="102003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117;p18">
            <a:extLst>
              <a:ext uri="{FF2B5EF4-FFF2-40B4-BE49-F238E27FC236}">
                <a16:creationId xmlns:a16="http://schemas.microsoft.com/office/drawing/2014/main" id="{AA2799B2-1F03-4026-8578-7895AEC629DA}"/>
              </a:ext>
            </a:extLst>
          </p:cNvPr>
          <p:cNvSpPr txBox="1">
            <a:spLocks/>
          </p:cNvSpPr>
          <p:nvPr/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>
                <a:solidFill>
                  <a:schemeClr val="dk1"/>
                </a:solidFill>
              </a:rPr>
              <a:pPr/>
              <a:t>8</a:t>
            </a:fld>
            <a:endParaRPr lang="en-GB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4E8"/>
        </a:solidFill>
        <a:effectLst/>
      </p:bgPr>
    </p:bg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2"/>
          <p:cNvSpPr/>
          <p:nvPr/>
        </p:nvSpPr>
        <p:spPr>
          <a:xfrm>
            <a:off x="7106814" y="4120372"/>
            <a:ext cx="2582961" cy="2582961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2"/>
          <p:cNvSpPr/>
          <p:nvPr/>
        </p:nvSpPr>
        <p:spPr>
          <a:xfrm>
            <a:off x="-1798865" y="-3203090"/>
            <a:ext cx="5236753" cy="52367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1" name="Google Shape;171;p22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058" y="344854"/>
            <a:ext cx="2231333" cy="1020038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22"/>
          <p:cNvSpPr txBox="1"/>
          <p:nvPr/>
        </p:nvSpPr>
        <p:spPr>
          <a:xfrm>
            <a:off x="3037175" y="693134"/>
            <a:ext cx="2996625" cy="86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en-GB"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Merci ! 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22"/>
          <p:cNvSpPr txBox="1"/>
          <p:nvPr/>
        </p:nvSpPr>
        <p:spPr>
          <a:xfrm>
            <a:off x="7307590" y="4445075"/>
            <a:ext cx="1850313" cy="69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4C4C"/>
              </a:buClr>
              <a:buSzPts val="1050"/>
              <a:buFont typeface="Arial"/>
              <a:buNone/>
            </a:pPr>
            <a:endParaRPr sz="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4C4C"/>
              </a:buClr>
              <a:buSzPts val="1050"/>
              <a:buFont typeface="Arial"/>
              <a:buNone/>
            </a:pPr>
            <a:r>
              <a:rPr lang="en-GB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Mathieu Gens</a:t>
            </a:r>
            <a:endParaRPr sz="1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4C4C"/>
              </a:buClr>
              <a:buSzPts val="1050"/>
              <a:buFont typeface="Arial"/>
              <a:buNone/>
            </a:pPr>
            <a:r>
              <a:rPr lang="en-GB"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Directeur de Conseillers-Entreprises</a:t>
            </a:r>
            <a:endParaRPr sz="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mathieu.gens@entreprises.service-public.fr</a:t>
            </a:r>
            <a:endParaRPr sz="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06 99 05 47 37</a:t>
            </a:r>
            <a:endParaRPr sz="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4C4C"/>
              </a:buClr>
              <a:buSzPts val="105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4" name="Google Shape;174;p22" descr="A group of people around a computer&#10;&#10;AI-generated content may be incorrect.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15817" y="2033680"/>
            <a:ext cx="5236755" cy="3132371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22"/>
          <p:cNvSpPr/>
          <p:nvPr/>
        </p:nvSpPr>
        <p:spPr>
          <a:xfrm>
            <a:off x="3407600" y="2324725"/>
            <a:ext cx="83650" cy="50498"/>
          </a:xfrm>
          <a:custGeom>
            <a:avLst/>
            <a:gdLst/>
            <a:ahLst/>
            <a:cxnLst/>
            <a:rect l="l" t="t" r="r" b="b"/>
            <a:pathLst>
              <a:path w="2954" h="1809" extrusionOk="0">
                <a:moveTo>
                  <a:pt x="392" y="513"/>
                </a:moveTo>
                <a:lnTo>
                  <a:pt x="754" y="1025"/>
                </a:lnTo>
                <a:lnTo>
                  <a:pt x="2532" y="1809"/>
                </a:lnTo>
                <a:lnTo>
                  <a:pt x="2954" y="1598"/>
                </a:lnTo>
                <a:lnTo>
                  <a:pt x="2894" y="1176"/>
                </a:lnTo>
                <a:lnTo>
                  <a:pt x="1658" y="211"/>
                </a:lnTo>
                <a:lnTo>
                  <a:pt x="114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6F3358AB09FF4CAE63827ACE2A8ECA" ma:contentTypeVersion="13" ma:contentTypeDescription="Crée un document." ma:contentTypeScope="" ma:versionID="00bfb195f34aada3858a5e6fe0d393b8">
  <xsd:schema xmlns:xsd="http://www.w3.org/2001/XMLSchema" xmlns:xs="http://www.w3.org/2001/XMLSchema" xmlns:p="http://schemas.microsoft.com/office/2006/metadata/properties" xmlns:ns2="91355d19-6052-40b3-b222-05df209ba75a" xmlns:ns3="b1daf3ad-37fc-4d5a-ae7c-ff88f0d538ad" targetNamespace="http://schemas.microsoft.com/office/2006/metadata/properties" ma:root="true" ma:fieldsID="37f5b707063bc01a49750115de506be5" ns2:_="" ns3:_="">
    <xsd:import namespace="91355d19-6052-40b3-b222-05df209ba75a"/>
    <xsd:import namespace="b1daf3ad-37fc-4d5a-ae7c-ff88f0d538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355d19-6052-40b3-b222-05df209ba7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96451752-134f-4140-b73b-f414aaa4b3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af3ad-37fc-4d5a-ae7c-ff88f0d538a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b44c19d-7be7-4c9f-8cc2-f1f777f5dc34}" ma:internalName="TaxCatchAll" ma:showField="CatchAllData" ma:web="b1daf3ad-37fc-4d5a-ae7c-ff88f0d538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1355d19-6052-40b3-b222-05df209ba75a">
      <Terms xmlns="http://schemas.microsoft.com/office/infopath/2007/PartnerControls"/>
    </lcf76f155ced4ddcb4097134ff3c332f>
    <TaxCatchAll xmlns="b1daf3ad-37fc-4d5a-ae7c-ff88f0d538ad" xsi:nil="true"/>
  </documentManagement>
</p:properties>
</file>

<file path=customXml/itemProps1.xml><?xml version="1.0" encoding="utf-8"?>
<ds:datastoreItem xmlns:ds="http://schemas.openxmlformats.org/officeDocument/2006/customXml" ds:itemID="{AB79D71F-5515-4444-94D8-10F25FA625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C60D765-FAB6-4E9E-8961-0966E36761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355d19-6052-40b3-b222-05df209ba75a"/>
    <ds:schemaRef ds:uri="b1daf3ad-37fc-4d5a-ae7c-ff88f0d538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C3B013-D03F-447C-9FB1-270441474513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b1daf3ad-37fc-4d5a-ae7c-ff88f0d538ad"/>
    <ds:schemaRef ds:uri="91355d19-6052-40b3-b222-05df209ba75a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308</Words>
  <Application>Microsoft Office PowerPoint</Application>
  <PresentationFormat>Affichage à l'écran (16:9)</PresentationFormat>
  <Paragraphs>54</Paragraphs>
  <Slides>9</Slides>
  <Notes>8</Notes>
  <HiddenSlides>0</HiddenSlides>
  <MMClips>1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Montserrat</vt:lpstr>
      <vt:lpstr>Marianne Regular</vt:lpstr>
      <vt:lpstr>Simple Light</vt:lpstr>
      <vt:lpstr>Présentation PowerPoint</vt:lpstr>
      <vt:lpstr>Propos introductifs</vt:lpstr>
      <vt:lpstr>Vidéo de présentation du service</vt:lpstr>
      <vt:lpstr>Présentation PowerPoint</vt:lpstr>
      <vt:lpstr>L’écosystème d’expertises s’agrandit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Regie</cp:lastModifiedBy>
  <cp:revision>16</cp:revision>
  <dcterms:modified xsi:type="dcterms:W3CDTF">2025-06-19T15:20:46Z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0x010100CB6F3358AB09FF4CAE63827ACE2A8ECA</vt:lpwstr>
  </property>
  <property fmtid="{D5CDD505-2E9C-101B-9397-08002B2CF9AE}" pid="3" name="MediaServiceImageTags">
    <vt:lpwstr/>
  </property>
</Properties>
</file>